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Grid="0">
      <p:cViewPr varScale="1">
        <p:scale>
          <a:sx n="29" d="100"/>
          <a:sy n="29" d="100"/>
        </p:scale>
        <p:origin x="1200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A3E735-BF91-4312-B791-E02C86E8EB64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3EF6B9-21BA-4F23-9CAC-47147AFFA1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607983-037E-4770-8F0C-1430ED136D42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96E695-1FEC-489F-8D1B-295ED1FA9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lamesaconversations@gmail.com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facebook.com/LaMesaConversa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mesaconversations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hyperlink" Target="http://www.facebook.com/LaMesaConvers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523567" y="713119"/>
            <a:ext cx="5638625" cy="1806575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LA MESA CONVERSATIONS </a:t>
            </a:r>
            <a:r>
              <a:rPr lang="en-US" dirty="0" smtClean="0">
                <a:solidFill>
                  <a:srgbClr val="00B050"/>
                </a:solidFill>
              </a:rPr>
              <a:t>HOLIDAY mixer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3499769" y="3606917"/>
            <a:ext cx="3901107" cy="1203208"/>
          </a:xfrm>
        </p:spPr>
        <p:txBody>
          <a:bodyPr/>
          <a:lstStyle/>
          <a:p>
            <a:r>
              <a:rPr lang="en-US" sz="2400" dirty="0" smtClean="0"/>
              <a:t>Kick-off your holiday season by raising a pint with fellow  La </a:t>
            </a:r>
            <a:r>
              <a:rPr lang="en-US" sz="2400" dirty="0" err="1" smtClean="0"/>
              <a:t>Mesans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3501589" y="4846851"/>
            <a:ext cx="3823135" cy="125867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Join La Mesa Conversations Committee members and your neighbors at a no-host social mixer at the NEW Helix Brewing Co. in the industrial heart of La Mesa!</a:t>
            </a:r>
          </a:p>
          <a:p>
            <a:endParaRPr lang="en-US" sz="1400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738579" y="6491285"/>
            <a:ext cx="6229350" cy="322599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Thursday, </a:t>
            </a:r>
            <a:r>
              <a:rPr lang="en-US" sz="2800" b="1" dirty="0" smtClean="0">
                <a:solidFill>
                  <a:srgbClr val="FF0000"/>
                </a:solidFill>
              </a:rPr>
              <a:t>December 3, </a:t>
            </a:r>
            <a:r>
              <a:rPr lang="en-US" sz="2800" b="1" dirty="0">
                <a:solidFill>
                  <a:srgbClr val="FF0000"/>
                </a:solidFill>
              </a:rPr>
              <a:t>5:30 - 7:30 PM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1178354" y="7052309"/>
            <a:ext cx="5453458" cy="1072423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800" b="1" dirty="0" smtClean="0"/>
              <a:t>Helix Brewing Co.</a:t>
            </a:r>
          </a:p>
          <a:p>
            <a:pPr algn="ctr">
              <a:spcBef>
                <a:spcPts val="600"/>
              </a:spcBef>
            </a:pPr>
            <a:r>
              <a:rPr lang="en-US" sz="2800" dirty="0" smtClean="0"/>
              <a:t>8101 Commercial St. </a:t>
            </a:r>
          </a:p>
          <a:p>
            <a:pPr algn="ctr"/>
            <a:endParaRPr lang="en-US" sz="1600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367558" y="8613598"/>
            <a:ext cx="2452124" cy="307033"/>
          </a:xfrm>
        </p:spPr>
        <p:txBody>
          <a:bodyPr anchor="b"/>
          <a:lstStyle/>
          <a:p>
            <a:r>
              <a:rPr lang="en-US" sz="1200" dirty="0" smtClean="0">
                <a:solidFill>
                  <a:srgbClr val="00B050"/>
                </a:solidFill>
              </a:rPr>
              <a:t>www.lamesaconversations.org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1364109" y="8920631"/>
            <a:ext cx="3519978" cy="745916"/>
          </a:xfrm>
        </p:spPr>
        <p:txBody>
          <a:bodyPr/>
          <a:lstStyle/>
          <a:p>
            <a:r>
              <a:rPr lang="en-US" sz="1200" dirty="0" smtClean="0"/>
              <a:t>Email: </a:t>
            </a:r>
            <a:r>
              <a:rPr lang="en-US" sz="1200" dirty="0" smtClean="0">
                <a:hlinkClick r:id="rId3"/>
              </a:rPr>
              <a:t>lamesaconversations@gmail.com</a:t>
            </a:r>
            <a:endParaRPr lang="en-US" sz="1200" dirty="0" smtClean="0"/>
          </a:p>
          <a:p>
            <a:r>
              <a:rPr lang="en-US" sz="1200" dirty="0" smtClean="0"/>
              <a:t>Facebook: </a:t>
            </a:r>
            <a:r>
              <a:rPr lang="en-US" sz="1200" dirty="0" smtClean="0">
                <a:hlinkClick r:id="rId4"/>
              </a:rPr>
              <a:t>www.facebook.com/LaMesaConversations</a:t>
            </a:r>
            <a:endParaRPr lang="en-US" sz="1200" dirty="0" smtClean="0"/>
          </a:p>
          <a:p>
            <a:r>
              <a:rPr lang="en-US" sz="1200" dirty="0" smtClean="0"/>
              <a:t>Twitter: @lamesaconvos</a:t>
            </a:r>
            <a:endParaRPr lang="en-US" sz="1200" dirty="0"/>
          </a:p>
        </p:txBody>
      </p:sp>
      <p:pic>
        <p:nvPicPr>
          <p:cNvPr id="2" name="Picture 1" descr="LMC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75" y="8897325"/>
            <a:ext cx="731530" cy="514427"/>
          </a:xfrm>
          <a:prstGeom prst="rect">
            <a:avLst/>
          </a:prstGeom>
        </p:spPr>
      </p:pic>
      <p:pic>
        <p:nvPicPr>
          <p:cNvPr id="12" name="Picture 11" descr="LMC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2990" y="285290"/>
            <a:ext cx="1637644" cy="1151625"/>
          </a:xfrm>
          <a:prstGeom prst="rect">
            <a:avLst/>
          </a:prstGeom>
        </p:spPr>
      </p:pic>
      <p:sp>
        <p:nvSpPr>
          <p:cNvPr id="3" name="AutoShape 2" descr="Image result for official find us on facebook but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61" y="8692303"/>
            <a:ext cx="2400515" cy="92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93520" y="7940869"/>
            <a:ext cx="3919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B050"/>
                </a:solidFill>
                <a:latin typeface="+mj-lt"/>
              </a:rPr>
              <a:t>Join </a:t>
            </a:r>
            <a:r>
              <a:rPr lang="en-US" sz="3200" b="1" i="1" dirty="0">
                <a:solidFill>
                  <a:srgbClr val="00B050"/>
                </a:solidFill>
                <a:latin typeface="+mj-lt"/>
              </a:rPr>
              <a:t>the conversation!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752849"/>
            <a:ext cx="2848582" cy="2352675"/>
          </a:xfrm>
          <a:prstGeom prst="rect">
            <a:avLst/>
          </a:prstGeom>
        </p:spPr>
      </p:pic>
      <p:sp>
        <p:nvSpPr>
          <p:cNvPr id="14" name="AutoShape 5" descr="Image result for holiday orna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2573073"/>
            <a:ext cx="2736415" cy="78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8" descr="Image result for holiday ornament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765" y="2573073"/>
            <a:ext cx="2736415" cy="78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443588" y="168276"/>
            <a:ext cx="5638625" cy="661538"/>
          </a:xfrm>
        </p:spPr>
        <p:txBody>
          <a:bodyPr/>
          <a:lstStyle/>
          <a:p>
            <a:r>
              <a:rPr lang="en-US" sz="3600" dirty="0">
                <a:solidFill>
                  <a:srgbClr val="00B050"/>
                </a:solidFill>
              </a:rPr>
              <a:t>LA MESA </a:t>
            </a:r>
            <a:r>
              <a:rPr lang="en-US" sz="3600" dirty="0" smtClean="0">
                <a:solidFill>
                  <a:srgbClr val="00B050"/>
                </a:solidFill>
              </a:rPr>
              <a:t>CONVERSATIONS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460375" y="1028700"/>
            <a:ext cx="6614010" cy="7686909"/>
          </a:xfrm>
        </p:spPr>
        <p:txBody>
          <a:bodyPr anchor="t" anchorCtr="0"/>
          <a:lstStyle/>
          <a:p>
            <a:r>
              <a:rPr lang="en-US" sz="1400" dirty="0" smtClean="0"/>
              <a:t>What is </a:t>
            </a:r>
            <a:r>
              <a:rPr lang="en-US" sz="1400" i="1" dirty="0" smtClean="0"/>
              <a:t>La Mesa Conversations?</a:t>
            </a:r>
          </a:p>
          <a:p>
            <a:r>
              <a:rPr lang="en-US" sz="1200" b="0" dirty="0"/>
              <a:t>A series of free public programs and events considering issues central to the future of La </a:t>
            </a:r>
            <a:r>
              <a:rPr lang="en-US" sz="1200" b="0" dirty="0" smtClean="0"/>
              <a:t>Mesa. These </a:t>
            </a:r>
            <a:r>
              <a:rPr lang="en-US" sz="1200" b="0" dirty="0"/>
              <a:t>activities are planned and hosted by a new civic group organized as the </a:t>
            </a:r>
            <a:r>
              <a:rPr lang="en-US" sz="1200" b="0" i="1" dirty="0"/>
              <a:t>La Mesa Conversations</a:t>
            </a:r>
            <a:r>
              <a:rPr lang="en-US" sz="1200" b="0" dirty="0"/>
              <a:t> Committee</a:t>
            </a:r>
            <a:r>
              <a:rPr lang="en-US" sz="1200" b="0" dirty="0" smtClean="0"/>
              <a:t>.</a:t>
            </a:r>
          </a:p>
          <a:p>
            <a:endParaRPr lang="en-US" sz="1200" b="0" dirty="0"/>
          </a:p>
          <a:p>
            <a:r>
              <a:rPr lang="en-US" sz="1400" dirty="0"/>
              <a:t>Our Mission</a:t>
            </a:r>
            <a:r>
              <a:rPr lang="en-US" sz="1200" b="0" dirty="0" smtClean="0"/>
              <a:t>:</a:t>
            </a:r>
          </a:p>
          <a:p>
            <a:r>
              <a:rPr lang="en-US" sz="1200" b="0" dirty="0"/>
              <a:t>To create opportunities for La Mesans to explore issues together, sharing fresh ideas for a future that works for all of our residents. </a:t>
            </a:r>
            <a:endParaRPr lang="en-US" sz="1200" b="0" dirty="0" smtClean="0"/>
          </a:p>
          <a:p>
            <a:endParaRPr lang="en-US" sz="1200" b="0" dirty="0"/>
          </a:p>
          <a:p>
            <a:r>
              <a:rPr lang="en-US" sz="1400" dirty="0"/>
              <a:t>Our Vision:</a:t>
            </a:r>
          </a:p>
          <a:p>
            <a:r>
              <a:rPr lang="en-US" sz="1200" b="0" dirty="0"/>
              <a:t>A La Mesa that enjoys a </a:t>
            </a:r>
            <a:r>
              <a:rPr lang="en-US" sz="1200" b="0" dirty="0" smtClean="0"/>
              <a:t>more lively</a:t>
            </a:r>
            <a:r>
              <a:rPr lang="en-US" sz="1200" b="0" dirty="0"/>
              <a:t>, wide-ranging and inclusive public engagement on civic choices that shape the present and future </a:t>
            </a:r>
            <a:r>
              <a:rPr lang="en-US" sz="1200" b="0" dirty="0" smtClean="0"/>
              <a:t>of </a:t>
            </a:r>
            <a:r>
              <a:rPr lang="en-US" sz="1200" b="0" dirty="0"/>
              <a:t>our city. </a:t>
            </a:r>
            <a:endParaRPr lang="en-US" sz="1200" b="0" dirty="0" smtClean="0"/>
          </a:p>
          <a:p>
            <a:endParaRPr lang="en-US" sz="1200" b="0" dirty="0"/>
          </a:p>
          <a:p>
            <a:r>
              <a:rPr lang="en-US" sz="1400" dirty="0"/>
              <a:t>What We Do:</a:t>
            </a:r>
          </a:p>
          <a:p>
            <a:r>
              <a:rPr lang="en-US" sz="1200" b="0" i="1" dirty="0" smtClean="0"/>
              <a:t>La Mesa Conversations </a:t>
            </a:r>
            <a:r>
              <a:rPr lang="en-US" sz="1200" b="0" dirty="0" smtClean="0"/>
              <a:t>organizes open, non-partisan programs that foster and sustain participation in the public arena.</a:t>
            </a:r>
          </a:p>
          <a:p>
            <a:endParaRPr lang="en-US" sz="1200" b="0" dirty="0"/>
          </a:p>
          <a:p>
            <a:r>
              <a:rPr lang="en-US" sz="1400" dirty="0"/>
              <a:t>Who We Are:</a:t>
            </a:r>
          </a:p>
          <a:p>
            <a:r>
              <a:rPr lang="en-US" sz="1200" b="0" dirty="0" smtClean="0"/>
              <a:t>A group of seven volunteers committed to the future of La Mesa: Bonnie Baranoff, Gene Carpenter, John Greenwell, Dexter Levy, Laurie MacDonald, Anthony Mc Ivor and Colin Parent.</a:t>
            </a:r>
          </a:p>
          <a:p>
            <a:endParaRPr lang="en-US" sz="1400" dirty="0"/>
          </a:p>
          <a:p>
            <a:r>
              <a:rPr lang="en-US" sz="1400" dirty="0"/>
              <a:t>What We Believe:</a:t>
            </a:r>
          </a:p>
          <a:p>
            <a:r>
              <a:rPr lang="en-US" sz="1200" b="0" i="1" dirty="0" smtClean="0"/>
              <a:t>La Mesa Conversations </a:t>
            </a:r>
            <a:r>
              <a:rPr lang="en-US" sz="1200" b="0" dirty="0" smtClean="0"/>
              <a:t>believes in the benefit of a La Mesa that works for everyone, from every corner or town, across the full spectrum or urban issues including:</a:t>
            </a:r>
            <a:endParaRPr lang="en-US" sz="1200" b="0" i="1" dirty="0"/>
          </a:p>
          <a:p>
            <a:endParaRPr lang="en-US" sz="1200" b="0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Smart Planning</a:t>
            </a:r>
            <a:r>
              <a:rPr lang="en-US" sz="1200" b="0" dirty="0"/>
              <a:t>:  Smart land-use planning can preserve quality of life while looking toward future growth and development.  </a:t>
            </a:r>
          </a:p>
          <a:p>
            <a:r>
              <a:rPr lang="en-US" sz="1200" b="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Transportation Choices</a:t>
            </a:r>
            <a:r>
              <a:rPr lang="en-US" sz="1200" b="0" dirty="0"/>
              <a:t>:  Individuals benefit from robust transportation choices, including infrastructure to travel by driving, walking, biking, and through public transportation.</a:t>
            </a:r>
          </a:p>
          <a:p>
            <a:r>
              <a:rPr lang="en-US" sz="1200" b="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Public Safety</a:t>
            </a:r>
            <a:r>
              <a:rPr lang="en-US" sz="1200" b="0" dirty="0"/>
              <a:t>: Everyone deserves to live in a safe place, where police and first responders enjoy the support and trust of the community. </a:t>
            </a:r>
          </a:p>
          <a:p>
            <a:r>
              <a:rPr lang="en-US" sz="1200" b="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Environmental Protection</a:t>
            </a:r>
            <a:r>
              <a:rPr lang="en-US" sz="1200" b="0" dirty="0"/>
              <a:t>:  La Mesa families thrive in open space and clean air and are willing to do their part to maintain the environmental integrity of the broader region. </a:t>
            </a:r>
          </a:p>
          <a:p>
            <a:r>
              <a:rPr lang="en-US" sz="1200" b="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Attainable Housing</a:t>
            </a:r>
            <a:r>
              <a:rPr lang="en-US" sz="1200" b="0" dirty="0"/>
              <a:t>: Everyone benefits from a market that provides safe and affordable housing options at all income levels. </a:t>
            </a:r>
          </a:p>
          <a:p>
            <a:r>
              <a:rPr lang="en-US" sz="1200" b="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Strong Economy</a:t>
            </a:r>
            <a:r>
              <a:rPr lang="en-US" sz="1200" b="0" dirty="0"/>
              <a:t>: The whole city profits from robust economic growth where individuals can work in good-paying, quality jobs. </a:t>
            </a:r>
          </a:p>
          <a:p>
            <a:r>
              <a:rPr lang="en-US" sz="1200" b="0" dirty="0"/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Leadership Development</a:t>
            </a:r>
            <a:r>
              <a:rPr lang="en-US" sz="1200" b="0" dirty="0"/>
              <a:t>:  Civic leadership is everyone’s responsibility, beginning with an informed understanding of the issues – and of our neighbors’ views as </a:t>
            </a:r>
            <a:r>
              <a:rPr lang="en-US" sz="1200" b="0" dirty="0" smtClean="0"/>
              <a:t>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r>
              <a:rPr lang="en-US" sz="1400" dirty="0"/>
              <a:t>Future </a:t>
            </a:r>
            <a:r>
              <a:rPr lang="en-US" sz="1400" dirty="0" smtClean="0"/>
              <a:t>program </a:t>
            </a:r>
            <a:r>
              <a:rPr lang="en-US" sz="1400" dirty="0"/>
              <a:t>topics </a:t>
            </a:r>
            <a:r>
              <a:rPr lang="en-US" sz="1400" dirty="0" smtClean="0"/>
              <a:t>include:</a:t>
            </a:r>
            <a:endParaRPr lang="en-US" sz="1400" b="0" dirty="0" smtClean="0"/>
          </a:p>
          <a:p>
            <a:r>
              <a:rPr lang="en-US" sz="1200" b="0" dirty="0" smtClean="0"/>
              <a:t>Transit, downtown La Mesa re-development, public safety/policing, </a:t>
            </a:r>
            <a:r>
              <a:rPr lang="en-US" sz="1200" b="0" dirty="0"/>
              <a:t>and recreation/hospitality options and initiatives across </a:t>
            </a:r>
            <a:r>
              <a:rPr lang="en-US" sz="1200" b="0" dirty="0" smtClean="0"/>
              <a:t>the city. Conversations will take place in the historic Mason’s Lodge, 4731 Date Avenue.</a:t>
            </a:r>
            <a:endParaRPr lang="en-US" sz="1200" b="0" dirty="0"/>
          </a:p>
          <a:p>
            <a:endParaRPr lang="en-US" sz="1400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372335" y="8767114"/>
            <a:ext cx="2452124" cy="307033"/>
          </a:xfrm>
        </p:spPr>
        <p:txBody>
          <a:bodyPr anchor="b"/>
          <a:lstStyle/>
          <a:p>
            <a:r>
              <a:rPr lang="en-US" sz="1200" dirty="0" smtClean="0">
                <a:solidFill>
                  <a:srgbClr val="00B050"/>
                </a:solidFill>
              </a:rPr>
              <a:t>www.lamesaconversations.org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1364108" y="9112459"/>
            <a:ext cx="4522341" cy="322599"/>
          </a:xfrm>
        </p:spPr>
        <p:txBody>
          <a:bodyPr/>
          <a:lstStyle/>
          <a:p>
            <a:r>
              <a:rPr lang="en-US" sz="1200" dirty="0"/>
              <a:t>Email: </a:t>
            </a:r>
            <a:r>
              <a:rPr lang="en-US" sz="1200" dirty="0">
                <a:hlinkClick r:id="rId3"/>
              </a:rPr>
              <a:t>lamesaconversations@gmail.com</a:t>
            </a:r>
            <a:endParaRPr lang="en-US" sz="1200" dirty="0"/>
          </a:p>
          <a:p>
            <a:r>
              <a:rPr lang="en-US" sz="1200" dirty="0"/>
              <a:t>Facebook: </a:t>
            </a:r>
            <a:r>
              <a:rPr lang="en-US" sz="1200" dirty="0">
                <a:hlinkClick r:id="rId4"/>
              </a:rPr>
              <a:t>www.facebook.com/LaMesaConversations</a:t>
            </a:r>
            <a:endParaRPr lang="en-US" sz="1200" dirty="0"/>
          </a:p>
          <a:p>
            <a:r>
              <a:rPr lang="en-US" sz="1200" dirty="0"/>
              <a:t>Twitter: @lamesaconvos</a:t>
            </a:r>
          </a:p>
        </p:txBody>
      </p:sp>
      <p:pic>
        <p:nvPicPr>
          <p:cNvPr id="2" name="Picture 1" descr="LMC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75" y="9063506"/>
            <a:ext cx="731530" cy="514427"/>
          </a:xfrm>
          <a:prstGeom prst="rect">
            <a:avLst/>
          </a:prstGeom>
        </p:spPr>
      </p:pic>
      <p:pic>
        <p:nvPicPr>
          <p:cNvPr id="12" name="Picture 11" descr="LMC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344" y="285290"/>
            <a:ext cx="1068884" cy="751661"/>
          </a:xfrm>
          <a:prstGeom prst="rect">
            <a:avLst/>
          </a:prstGeom>
        </p:spPr>
      </p:pic>
      <p:sp>
        <p:nvSpPr>
          <p:cNvPr id="3" name="AutoShape 2" descr="Image result for official find us on facebook but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9F673309-7B27-4BF6-8D35-ADB4306C8205" descr="B696C62F-A390-43E0-AE20-78C959A5F91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213" y="8592563"/>
            <a:ext cx="11811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Flyer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FB236-0869-4DA1-9219-B29E60F8CFB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311</Words>
  <Application>Microsoft Office PowerPoint</Application>
  <PresentationFormat>Custom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Small Business Flyer 8.5 x 11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</cp:revision>
  <dcterms:created xsi:type="dcterms:W3CDTF">2012-11-05T21:53:37Z</dcterms:created>
  <dcterms:modified xsi:type="dcterms:W3CDTF">2015-11-24T22:29:11Z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