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61" r:id="rId2"/>
    <p:sldId id="26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8375B-E514-4A48-B98B-DADFEB9A3531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E08A9BF5-168C-4700-BD6D-7F95A46A13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Proposed location is </a:t>
          </a:r>
          <a:r>
            <a:rPr lang="en-US" sz="1400" u="sng" dirty="0"/>
            <a:t>incompatible</a:t>
          </a:r>
          <a:r>
            <a:rPr lang="en-US" sz="1400" dirty="0"/>
            <a:t> with adjoining residential  community, limited commercial presence, and intensity of use for Residential Business (RB) Zone.</a:t>
          </a:r>
        </a:p>
      </dgm:t>
    </dgm:pt>
    <dgm:pt modelId="{2A773C98-F6F4-4838-BAD5-308F02F51DFF}" type="parTrans" cxnId="{933ADCC7-C1FE-4841-AC5C-E2E64218EFE6}">
      <dgm:prSet/>
      <dgm:spPr/>
      <dgm:t>
        <a:bodyPr/>
        <a:lstStyle/>
        <a:p>
          <a:endParaRPr lang="en-US"/>
        </a:p>
      </dgm:t>
    </dgm:pt>
    <dgm:pt modelId="{36EB5A32-6E90-4748-AAB0-E0CEA11D4B44}" type="sibTrans" cxnId="{933ADCC7-C1FE-4841-AC5C-E2E64218EFE6}">
      <dgm:prSet/>
      <dgm:spPr/>
      <dgm:t>
        <a:bodyPr/>
        <a:lstStyle/>
        <a:p>
          <a:endParaRPr lang="en-US"/>
        </a:p>
      </dgm:t>
    </dgm:pt>
    <dgm:pt modelId="{C1B7A93A-2D28-44E0-A901-1FDE5CF493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Proposed location </a:t>
          </a:r>
          <a:r>
            <a:rPr lang="en-US" sz="1400" u="sng" dirty="0"/>
            <a:t>violates</a:t>
          </a:r>
          <a:r>
            <a:rPr lang="en-US" sz="1400" dirty="0"/>
            <a:t> permitted principal use for Residential Business (RB) zone that does not include ongoing services, nor operations including the parking or dispatching of vehicles.</a:t>
          </a:r>
        </a:p>
      </dgm:t>
    </dgm:pt>
    <dgm:pt modelId="{7FC96EB9-C641-4816-9C3E-55787CF15282}" type="parTrans" cxnId="{CFBD8947-1186-4132-A2D9-5AA640D288EA}">
      <dgm:prSet/>
      <dgm:spPr/>
      <dgm:t>
        <a:bodyPr/>
        <a:lstStyle/>
        <a:p>
          <a:endParaRPr lang="en-US"/>
        </a:p>
      </dgm:t>
    </dgm:pt>
    <dgm:pt modelId="{7A4A54C1-CFBC-4D5A-B830-A49EB4C8650F}" type="sibTrans" cxnId="{CFBD8947-1186-4132-A2D9-5AA640D288EA}">
      <dgm:prSet/>
      <dgm:spPr/>
      <dgm:t>
        <a:bodyPr/>
        <a:lstStyle/>
        <a:p>
          <a:endParaRPr lang="en-US"/>
        </a:p>
      </dgm:t>
    </dgm:pt>
    <dgm:pt modelId="{CAEB63AE-591F-43DA-955E-CE1F7F0640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Proposed location </a:t>
          </a:r>
          <a:r>
            <a:rPr lang="en-US" u="sng" dirty="0"/>
            <a:t>does not meet </a:t>
          </a:r>
          <a:r>
            <a:rPr lang="en-US" dirty="0"/>
            <a:t>minimum parking requirements and impedes traffic congestion on residential single-lane streets with no outlet on Grossmont Summit Drive. </a:t>
          </a:r>
        </a:p>
      </dgm:t>
    </dgm:pt>
    <dgm:pt modelId="{58CBC074-C4C9-4E7F-95D6-9940B65B11AE}" type="parTrans" cxnId="{B5A8CCEB-5D89-461B-B440-5D8D5C2C7634}">
      <dgm:prSet/>
      <dgm:spPr/>
      <dgm:t>
        <a:bodyPr/>
        <a:lstStyle/>
        <a:p>
          <a:endParaRPr lang="en-US"/>
        </a:p>
      </dgm:t>
    </dgm:pt>
    <dgm:pt modelId="{F5B084D8-1DEA-499B-9F7D-33D48C0C419B}" type="sibTrans" cxnId="{B5A8CCEB-5D89-461B-B440-5D8D5C2C7634}">
      <dgm:prSet/>
      <dgm:spPr/>
      <dgm:t>
        <a:bodyPr/>
        <a:lstStyle/>
        <a:p>
          <a:endParaRPr lang="en-US"/>
        </a:p>
      </dgm:t>
    </dgm:pt>
    <dgm:pt modelId="{DFCF5D68-FBC3-4A23-BDD2-00CE8884B4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900" dirty="0">
              <a:solidFill>
                <a:srgbClr val="FF0000"/>
              </a:solidFill>
            </a:rPr>
            <a:t>Violates</a:t>
          </a:r>
          <a:r>
            <a:rPr lang="en-US" sz="900" dirty="0"/>
            <a:t> La Mesa intent to “provide properly designed parking areas of adequate capacity and circulation patterns to reduce traffic congestion, facilitate movement, enhance public safety..” Off-site street parking unavailable. Grossmont Summit Dr lacks any non-building or structure parking west of Grossmont Blvd, requiring more street parking closer to Grossmont High School. </a:t>
          </a:r>
        </a:p>
        <a:p>
          <a:pPr>
            <a:lnSpc>
              <a:spcPct val="100000"/>
            </a:lnSpc>
          </a:pPr>
          <a:r>
            <a:rPr lang="en-US" sz="900" dirty="0">
              <a:solidFill>
                <a:srgbClr val="FF0000"/>
              </a:solidFill>
            </a:rPr>
            <a:t>Violates</a:t>
          </a:r>
          <a:r>
            <a:rPr lang="en-US" sz="900" dirty="0"/>
            <a:t> minimum parking of 1 per each 300 </a:t>
          </a:r>
          <a:r>
            <a:rPr lang="en-US" sz="900" dirty="0" err="1"/>
            <a:t>s.f.</a:t>
          </a:r>
          <a:r>
            <a:rPr lang="en-US" sz="900" dirty="0"/>
            <a:t> GLA per proposed leasing unit and available </a:t>
          </a:r>
          <a:r>
            <a:rPr lang="en-US" sz="900" dirty="0" err="1"/>
            <a:t>s.f.</a:t>
          </a:r>
          <a:r>
            <a:rPr lang="en-US" sz="900" dirty="0"/>
            <a:t> GLA.</a:t>
          </a:r>
        </a:p>
        <a:p>
          <a:pPr>
            <a:lnSpc>
              <a:spcPct val="100000"/>
            </a:lnSpc>
          </a:pPr>
          <a:r>
            <a:rPr lang="en-US" sz="900" dirty="0">
              <a:solidFill>
                <a:srgbClr val="FF0000"/>
              </a:solidFill>
            </a:rPr>
            <a:t>Impedes </a:t>
          </a:r>
          <a:r>
            <a:rPr lang="en-US" sz="900" dirty="0">
              <a:solidFill>
                <a:schemeClr val="tx1"/>
              </a:solidFill>
            </a:rPr>
            <a:t>traffic flow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/>
            <a:t>on single lane, two-way dashed yellow line with no outlet (dead-end).  </a:t>
          </a:r>
        </a:p>
      </dgm:t>
    </dgm:pt>
    <dgm:pt modelId="{66D062B5-7C3B-4801-A304-933A45530DF7}" type="parTrans" cxnId="{A62C1F79-1DD2-47AB-B8ED-54359A425409}">
      <dgm:prSet/>
      <dgm:spPr/>
      <dgm:t>
        <a:bodyPr/>
        <a:lstStyle/>
        <a:p>
          <a:endParaRPr lang="en-US"/>
        </a:p>
      </dgm:t>
    </dgm:pt>
    <dgm:pt modelId="{35A4E00E-AA73-4E58-86BF-3402EFE24AE6}" type="sibTrans" cxnId="{A62C1F79-1DD2-47AB-B8ED-54359A425409}">
      <dgm:prSet/>
      <dgm:spPr/>
      <dgm:t>
        <a:bodyPr/>
        <a:lstStyle/>
        <a:p>
          <a:endParaRPr lang="en-US"/>
        </a:p>
      </dgm:t>
    </dgm:pt>
    <dgm:pt modelId="{CB8B1C12-5C04-40A8-AEB7-ED6D706922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Proposed location </a:t>
          </a:r>
          <a:r>
            <a:rPr lang="en-US" sz="1400" u="sng" dirty="0"/>
            <a:t>endangers</a:t>
          </a:r>
          <a:r>
            <a:rPr lang="en-US" sz="1400" dirty="0"/>
            <a:t> thousands of children, families, and law abiding citizens within a </a:t>
          </a:r>
          <a:r>
            <a:rPr lang="en-US" sz="1400" b="1" dirty="0"/>
            <a:t>.4 mile walking distance </a:t>
          </a:r>
          <a:r>
            <a:rPr lang="en-US" sz="1400" dirty="0"/>
            <a:t>to Grossmont High School, and less than a mile to 3 other nearby schools. </a:t>
          </a:r>
        </a:p>
      </dgm:t>
    </dgm:pt>
    <dgm:pt modelId="{AC40B703-4902-447D-AFB1-602A956EA461}" type="parTrans" cxnId="{782D69F9-80AC-4F1B-BB89-60A80F6D8BC3}">
      <dgm:prSet/>
      <dgm:spPr/>
      <dgm:t>
        <a:bodyPr/>
        <a:lstStyle/>
        <a:p>
          <a:endParaRPr lang="en-US"/>
        </a:p>
      </dgm:t>
    </dgm:pt>
    <dgm:pt modelId="{3B5B0AF8-DCB1-46B7-A98B-D68943005699}" type="sibTrans" cxnId="{782D69F9-80AC-4F1B-BB89-60A80F6D8BC3}">
      <dgm:prSet/>
      <dgm:spPr/>
      <dgm:t>
        <a:bodyPr/>
        <a:lstStyle/>
        <a:p>
          <a:endParaRPr lang="en-US"/>
        </a:p>
      </dgm:t>
    </dgm:pt>
    <dgm:pt modelId="{51001A8D-6599-40CE-A482-28497C36AC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000" b="0" dirty="0">
              <a:solidFill>
                <a:srgbClr val="FF0000"/>
              </a:solidFill>
            </a:rPr>
            <a:t>Violates</a:t>
          </a:r>
          <a:r>
            <a:rPr lang="en-US" sz="1000" b="0" dirty="0"/>
            <a:t> principal use for RB zone professional or corporate office by “operations involving consumer [casework] services.” CDCR anticipates over 3,000 active parole cases.</a:t>
          </a:r>
          <a:endParaRPr lang="en-US" sz="1000" b="0" dirty="0">
            <a:solidFill>
              <a:srgbClr val="FF0000"/>
            </a:solidFill>
          </a:endParaRPr>
        </a:p>
        <a:p>
          <a:pPr>
            <a:lnSpc>
              <a:spcPct val="100000"/>
            </a:lnSpc>
          </a:pPr>
          <a:r>
            <a:rPr lang="en-US" sz="1000" b="0" dirty="0">
              <a:solidFill>
                <a:srgbClr val="FF0000"/>
              </a:solidFill>
            </a:rPr>
            <a:t>Violates</a:t>
          </a:r>
          <a:r>
            <a:rPr lang="en-US" sz="1000" b="0" dirty="0"/>
            <a:t> operations involving vehicles that will be “parked, and dispatched” to casework services of parolees under active supervision (or in custody).  </a:t>
          </a:r>
          <a:endParaRPr lang="en-US" sz="800" b="0" dirty="0"/>
        </a:p>
        <a:p>
          <a:pPr>
            <a:lnSpc>
              <a:spcPct val="100000"/>
            </a:lnSpc>
          </a:pPr>
          <a:r>
            <a:rPr lang="en-US" sz="800" b="1" dirty="0"/>
            <a:t>Reference La Mesa, California Municipal Code, Chapter 24.05.020, Para. (A)(5)</a:t>
          </a:r>
          <a:endParaRPr lang="en-US" sz="800" dirty="0"/>
        </a:p>
      </dgm:t>
    </dgm:pt>
    <dgm:pt modelId="{08BA86CF-6E72-457D-8E8A-418DFE12F025}" type="parTrans" cxnId="{0F8CD3EA-76BE-400E-A218-ADC2B9DEBCA6}">
      <dgm:prSet/>
      <dgm:spPr/>
      <dgm:t>
        <a:bodyPr/>
        <a:lstStyle/>
        <a:p>
          <a:endParaRPr lang="en-US"/>
        </a:p>
      </dgm:t>
    </dgm:pt>
    <dgm:pt modelId="{B3DBC05E-9072-484F-896E-70698BBEE405}" type="sibTrans" cxnId="{0F8CD3EA-76BE-400E-A218-ADC2B9DEBCA6}">
      <dgm:prSet/>
      <dgm:spPr/>
      <dgm:t>
        <a:bodyPr/>
        <a:lstStyle/>
        <a:p>
          <a:endParaRPr lang="en-US"/>
        </a:p>
      </dgm:t>
    </dgm:pt>
    <dgm:pt modelId="{FBFA136C-BA45-4D4B-B242-645C9D5352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000" dirty="0">
              <a:solidFill>
                <a:srgbClr val="FF0000"/>
              </a:solidFill>
            </a:rPr>
            <a:t>Violates</a:t>
          </a:r>
          <a:r>
            <a:rPr lang="en-US" sz="1000" dirty="0"/>
            <a:t> “limited business use compatible with a residential environment” with proposed 65 staff (52 Parole Agents) managing up to 50 individual cases – </a:t>
          </a:r>
          <a:r>
            <a:rPr lang="en-US" sz="1000" u="sng" dirty="0"/>
            <a:t>totaling over 3,000 individual </a:t>
          </a:r>
          <a:r>
            <a:rPr lang="en-US" sz="1000" dirty="0"/>
            <a:t>San Diego County parole cases in primarily a residential community. </a:t>
          </a:r>
        </a:p>
        <a:p>
          <a:pPr>
            <a:lnSpc>
              <a:spcPct val="100000"/>
            </a:lnSpc>
          </a:pPr>
          <a:r>
            <a:rPr lang="en-US" sz="1000" dirty="0">
              <a:solidFill>
                <a:srgbClr val="FF0000"/>
              </a:solidFill>
            </a:rPr>
            <a:t>Violates</a:t>
          </a:r>
          <a:r>
            <a:rPr lang="en-US" sz="1000" dirty="0"/>
            <a:t> applicable minimum development and design standards “solely for the purpose of achieving maximum density or intensity of use.” Largely surrounded by R1 residential.</a:t>
          </a:r>
        </a:p>
        <a:p>
          <a:pPr>
            <a:lnSpc>
              <a:spcPct val="100000"/>
            </a:lnSpc>
          </a:pPr>
          <a:r>
            <a:rPr lang="en-US" sz="800" b="1" dirty="0"/>
            <a:t>Reference La Mesa, California Municipal Code, Chapter 24.05.010, Paragraph (H) 24.05.010, Para. (H)</a:t>
          </a:r>
          <a:endParaRPr lang="en-US" sz="800" dirty="0"/>
        </a:p>
      </dgm:t>
    </dgm:pt>
    <dgm:pt modelId="{C774D5EA-F3EB-4C62-9D4F-17FC7232FBEF}" type="parTrans" cxnId="{1DC84CBE-5F2C-439C-8B08-99E76159B072}">
      <dgm:prSet/>
      <dgm:spPr/>
      <dgm:t>
        <a:bodyPr/>
        <a:lstStyle/>
        <a:p>
          <a:endParaRPr lang="en-US"/>
        </a:p>
      </dgm:t>
    </dgm:pt>
    <dgm:pt modelId="{B7A2C54F-594C-4A09-9EF9-84B8BD45E1A4}" type="sibTrans" cxnId="{1DC84CBE-5F2C-439C-8B08-99E76159B072}">
      <dgm:prSet/>
      <dgm:spPr/>
      <dgm:t>
        <a:bodyPr/>
        <a:lstStyle/>
        <a:p>
          <a:endParaRPr lang="en-US"/>
        </a:p>
      </dgm:t>
    </dgm:pt>
    <dgm:pt modelId="{ACFE84AC-099E-412A-B787-CEA1FCDBCF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900" dirty="0">
              <a:solidFill>
                <a:srgbClr val="FF0000"/>
              </a:solidFill>
            </a:rPr>
            <a:t>Threatens</a:t>
          </a:r>
          <a:r>
            <a:rPr lang="en-US" sz="900" dirty="0"/>
            <a:t> safety to approximately 2,296 students at Grossmont High School, and 28,362 local (91941) family households with 10,035 children by continually introducing over 3,000 convicted “violent [criminal] offenders.” </a:t>
          </a:r>
        </a:p>
        <a:p>
          <a:pPr>
            <a:lnSpc>
              <a:spcPct val="100000"/>
            </a:lnSpc>
          </a:pPr>
          <a:r>
            <a:rPr lang="en-US" sz="900" b="1" dirty="0"/>
            <a:t>65% of parolees return to prison within 3 years</a:t>
          </a:r>
          <a:r>
            <a:rPr lang="en-US" sz="900" dirty="0"/>
            <a:t>, many parolees under 18 U.S.C § 3563 (b) (6), the court may provide that the defendant “refrain from frequenting specific kinds of places.” Includes sex offenders and violent criminals that need to maintain distance from schools.  </a:t>
          </a:r>
        </a:p>
        <a:p>
          <a:pPr>
            <a:lnSpc>
              <a:spcPct val="100000"/>
            </a:lnSpc>
          </a:pPr>
          <a:r>
            <a:rPr lang="en-US" sz="900" dirty="0">
              <a:solidFill>
                <a:srgbClr val="FF0000"/>
              </a:solidFill>
            </a:rPr>
            <a:t>Exposes</a:t>
          </a:r>
          <a:r>
            <a:rPr lang="en-US" sz="900" dirty="0"/>
            <a:t> students and neighborhood using public transit at Amaya Drive Station (orange and green line) to parolees arriving on a daily basis less than .5 mile walking distance.</a:t>
          </a:r>
        </a:p>
        <a:p>
          <a:pPr>
            <a:lnSpc>
              <a:spcPct val="100000"/>
            </a:lnSpc>
          </a:pPr>
          <a:endParaRPr lang="en-US" sz="1000" dirty="0"/>
        </a:p>
        <a:p>
          <a:pPr>
            <a:lnSpc>
              <a:spcPct val="100000"/>
            </a:lnSpc>
          </a:pPr>
          <a:endParaRPr lang="en-US" sz="1000" dirty="0"/>
        </a:p>
      </dgm:t>
    </dgm:pt>
    <dgm:pt modelId="{06DA2AEF-5E0F-4E88-8CEC-7E890A4BD8F5}" type="parTrans" cxnId="{C886B09D-CDD0-470E-87AF-6AA4F6E6D723}">
      <dgm:prSet/>
      <dgm:spPr/>
      <dgm:t>
        <a:bodyPr/>
        <a:lstStyle/>
        <a:p>
          <a:endParaRPr lang="en-US"/>
        </a:p>
      </dgm:t>
    </dgm:pt>
    <dgm:pt modelId="{A79749FD-E772-41E4-B0F3-F2F8343E4D66}" type="sibTrans" cxnId="{C886B09D-CDD0-470E-87AF-6AA4F6E6D723}">
      <dgm:prSet/>
      <dgm:spPr/>
      <dgm:t>
        <a:bodyPr/>
        <a:lstStyle/>
        <a:p>
          <a:endParaRPr lang="en-US"/>
        </a:p>
      </dgm:t>
    </dgm:pt>
    <dgm:pt modelId="{D24DE227-7FD4-43BA-B323-4945742E27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900" b="1" dirty="0"/>
            <a:t>Reference La Mesa, California Municipal Code, Chapter 24.04.010, 24.04.030, 24.04.040, 24.04.050</a:t>
          </a:r>
          <a:endParaRPr lang="en-US" sz="900" dirty="0"/>
        </a:p>
      </dgm:t>
    </dgm:pt>
    <dgm:pt modelId="{24F14174-86A0-428C-B327-A150261D532D}" type="parTrans" cxnId="{1813896C-D3D2-41B4-ABEB-8586D4C8C30A}">
      <dgm:prSet/>
      <dgm:spPr/>
      <dgm:t>
        <a:bodyPr/>
        <a:lstStyle/>
        <a:p>
          <a:endParaRPr lang="en-US"/>
        </a:p>
      </dgm:t>
    </dgm:pt>
    <dgm:pt modelId="{C9620EC3-B09E-47ED-917E-19EE1196788A}" type="sibTrans" cxnId="{1813896C-D3D2-41B4-ABEB-8586D4C8C30A}">
      <dgm:prSet/>
      <dgm:spPr/>
      <dgm:t>
        <a:bodyPr/>
        <a:lstStyle/>
        <a:p>
          <a:endParaRPr lang="en-US"/>
        </a:p>
      </dgm:t>
    </dgm:pt>
    <dgm:pt modelId="{CEB199A3-FA4E-4975-91DF-4923BB640072}" type="pres">
      <dgm:prSet presAssocID="{D3C8375B-E514-4A48-B98B-DADFEB9A3531}" presName="root" presStyleCnt="0">
        <dgm:presLayoutVars>
          <dgm:dir/>
          <dgm:resizeHandles val="exact"/>
        </dgm:presLayoutVars>
      </dgm:prSet>
      <dgm:spPr/>
    </dgm:pt>
    <dgm:pt modelId="{5ED56BD1-3679-44BA-AE19-87E1C4DBCD37}" type="pres">
      <dgm:prSet presAssocID="{E08A9BF5-168C-4700-BD6D-7F95A46A13F5}" presName="compNode" presStyleCnt="0"/>
      <dgm:spPr/>
    </dgm:pt>
    <dgm:pt modelId="{EB314733-BEC8-4F11-A30E-ECFA049DFDF6}" type="pres">
      <dgm:prSet presAssocID="{E08A9BF5-168C-4700-BD6D-7F95A46A13F5}" presName="bgRect" presStyleLbl="bgShp" presStyleIdx="0" presStyleCnt="4" custScaleY="158787" custLinFactNeighborX="-36581" custLinFactNeighborY="-5250"/>
      <dgm:spPr/>
    </dgm:pt>
    <dgm:pt modelId="{2792DB00-DE29-40AA-B699-BA8BFE6D3B97}" type="pres">
      <dgm:prSet presAssocID="{E08A9BF5-168C-4700-BD6D-7F95A46A13F5}" presName="iconRect" presStyleLbl="node1" presStyleIdx="0" presStyleCnt="4" custScaleX="188307" custScaleY="188681" custLinFactNeighborX="13312" custLinFactNeighborY="-528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2FAF2BC0-4CB7-4D9F-8C8F-F096D9234755}" type="pres">
      <dgm:prSet presAssocID="{E08A9BF5-168C-4700-BD6D-7F95A46A13F5}" presName="spaceRect" presStyleCnt="0"/>
      <dgm:spPr/>
    </dgm:pt>
    <dgm:pt modelId="{57D8656A-5735-4CF4-B44D-3225A81D5BF4}" type="pres">
      <dgm:prSet presAssocID="{E08A9BF5-168C-4700-BD6D-7F95A46A13F5}" presName="parTx" presStyleLbl="revTx" presStyleIdx="0" presStyleCnt="8" custLinFactNeighborX="155" custLinFactNeighborY="-36074">
        <dgm:presLayoutVars>
          <dgm:chMax val="0"/>
          <dgm:chPref val="0"/>
        </dgm:presLayoutVars>
      </dgm:prSet>
      <dgm:spPr/>
    </dgm:pt>
    <dgm:pt modelId="{1D788F7F-3818-423C-9290-FF60F5CB4559}" type="pres">
      <dgm:prSet presAssocID="{E08A9BF5-168C-4700-BD6D-7F95A46A13F5}" presName="desTx" presStyleLbl="revTx" presStyleIdx="1" presStyleCnt="8" custLinFactNeighborX="-313" custLinFactNeighborY="-14439">
        <dgm:presLayoutVars/>
      </dgm:prSet>
      <dgm:spPr/>
    </dgm:pt>
    <dgm:pt modelId="{40167612-0DF7-487A-9988-CC4F5213F32C}" type="pres">
      <dgm:prSet presAssocID="{36EB5A32-6E90-4748-AAB0-E0CEA11D4B44}" presName="sibTrans" presStyleCnt="0"/>
      <dgm:spPr/>
    </dgm:pt>
    <dgm:pt modelId="{92831639-478C-4133-841D-E4EF67745629}" type="pres">
      <dgm:prSet presAssocID="{C1B7A93A-2D28-44E0-A901-1FDE5CF4939C}" presName="compNode" presStyleCnt="0"/>
      <dgm:spPr/>
    </dgm:pt>
    <dgm:pt modelId="{E307CEFC-7B83-4A77-B1B0-B72EC0F82975}" type="pres">
      <dgm:prSet presAssocID="{C1B7A93A-2D28-44E0-A901-1FDE5CF4939C}" presName="bgRect" presStyleLbl="bgShp" presStyleIdx="1" presStyleCnt="4" custScaleY="130922" custLinFactNeighborY="-11325"/>
      <dgm:spPr/>
    </dgm:pt>
    <dgm:pt modelId="{89238D1A-D725-4712-853E-2C69A2530A04}" type="pres">
      <dgm:prSet presAssocID="{C1B7A93A-2D28-44E0-A901-1FDE5CF4939C}" presName="iconRect" presStyleLbl="node1" presStyleIdx="1" presStyleCnt="4" custScaleX="188306" custScaleY="134670" custLinFactNeighborX="13070" custLinFactNeighborY="-370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0" b="-20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6C438542-CC1F-4278-8DD0-DA5E0D9C2691}" type="pres">
      <dgm:prSet presAssocID="{C1B7A93A-2D28-44E0-A901-1FDE5CF4939C}" presName="spaceRect" presStyleCnt="0"/>
      <dgm:spPr/>
    </dgm:pt>
    <dgm:pt modelId="{932DF77D-D5A6-4B66-B26C-7F48A28D637A}" type="pres">
      <dgm:prSet presAssocID="{C1B7A93A-2D28-44E0-A901-1FDE5CF4939C}" presName="parTx" presStyleLbl="revTx" presStyleIdx="2" presStyleCnt="8" custLinFactNeighborX="155" custLinFactNeighborY="-27952">
        <dgm:presLayoutVars>
          <dgm:chMax val="0"/>
          <dgm:chPref val="0"/>
        </dgm:presLayoutVars>
      </dgm:prSet>
      <dgm:spPr/>
    </dgm:pt>
    <dgm:pt modelId="{345023EA-7B58-4917-83C2-655E43CA6165}" type="pres">
      <dgm:prSet presAssocID="{C1B7A93A-2D28-44E0-A901-1FDE5CF4939C}" presName="desTx" presStyleLbl="revTx" presStyleIdx="3" presStyleCnt="8" custLinFactNeighborX="-230" custLinFactNeighborY="-23947">
        <dgm:presLayoutVars/>
      </dgm:prSet>
      <dgm:spPr/>
    </dgm:pt>
    <dgm:pt modelId="{780FFAE5-2DAB-462C-805B-33D17CC86E34}" type="pres">
      <dgm:prSet presAssocID="{7A4A54C1-CFBC-4D5A-B830-A49EB4C8650F}" presName="sibTrans" presStyleCnt="0"/>
      <dgm:spPr/>
    </dgm:pt>
    <dgm:pt modelId="{279C737A-09AD-471F-8A2B-F6E91CD19425}" type="pres">
      <dgm:prSet presAssocID="{CB8B1C12-5C04-40A8-AEB7-ED6D70692215}" presName="compNode" presStyleCnt="0"/>
      <dgm:spPr/>
    </dgm:pt>
    <dgm:pt modelId="{CE4E79B1-C26F-43A1-9F91-A31A20FBA5C2}" type="pres">
      <dgm:prSet presAssocID="{CB8B1C12-5C04-40A8-AEB7-ED6D70692215}" presName="bgRect" presStyleLbl="bgShp" presStyleIdx="2" presStyleCnt="4" custScaleY="178764" custLinFactNeighborY="-12125"/>
      <dgm:spPr/>
    </dgm:pt>
    <dgm:pt modelId="{EA9DFE31-96D6-44B4-99BD-A3B0056A255F}" type="pres">
      <dgm:prSet presAssocID="{CB8B1C12-5C04-40A8-AEB7-ED6D70692215}" presName="iconRect" presStyleLbl="node1" presStyleIdx="2" presStyleCnt="4" custLinFactNeighborX="13070" custLinFactNeighborY="379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4A7DBE3-F39E-48B5-8AAE-138392123A61}" type="pres">
      <dgm:prSet presAssocID="{CB8B1C12-5C04-40A8-AEB7-ED6D70692215}" presName="spaceRect" presStyleCnt="0"/>
      <dgm:spPr/>
    </dgm:pt>
    <dgm:pt modelId="{F70769D3-F194-4BD3-ACB3-D055ABE6FB12}" type="pres">
      <dgm:prSet presAssocID="{CB8B1C12-5C04-40A8-AEB7-ED6D70692215}" presName="parTx" presStyleLbl="revTx" presStyleIdx="4" presStyleCnt="8" custLinFactNeighborX="155" custLinFactNeighborY="-35811">
        <dgm:presLayoutVars>
          <dgm:chMax val="0"/>
          <dgm:chPref val="0"/>
        </dgm:presLayoutVars>
      </dgm:prSet>
      <dgm:spPr/>
    </dgm:pt>
    <dgm:pt modelId="{C6E62117-4DC8-4F72-B417-EF4676B31B2F}" type="pres">
      <dgm:prSet presAssocID="{CB8B1C12-5C04-40A8-AEB7-ED6D70692215}" presName="desTx" presStyleLbl="revTx" presStyleIdx="5" presStyleCnt="8" custLinFactNeighborX="-380" custLinFactNeighborY="7801">
        <dgm:presLayoutVars/>
      </dgm:prSet>
      <dgm:spPr/>
    </dgm:pt>
    <dgm:pt modelId="{9434027C-97E3-4D95-BD8F-ECC8478A2D62}" type="pres">
      <dgm:prSet presAssocID="{3B5B0AF8-DCB1-46B7-A98B-D68943005699}" presName="sibTrans" presStyleCnt="0"/>
      <dgm:spPr/>
    </dgm:pt>
    <dgm:pt modelId="{DC180F4D-73F1-4F60-B848-657D4137A14C}" type="pres">
      <dgm:prSet presAssocID="{CAEB63AE-591F-43DA-955E-CE1F7F064016}" presName="compNode" presStyleCnt="0"/>
      <dgm:spPr/>
    </dgm:pt>
    <dgm:pt modelId="{522D3106-9CDE-4DFC-8040-1FFB45F13276}" type="pres">
      <dgm:prSet presAssocID="{CAEB63AE-591F-43DA-955E-CE1F7F064016}" presName="bgRect" presStyleLbl="bgShp" presStyleIdx="3" presStyleCnt="4" custLinFactNeighborY="51892"/>
      <dgm:spPr/>
    </dgm:pt>
    <dgm:pt modelId="{94D225DC-C728-420A-9B0E-6C6AD3A002BE}" type="pres">
      <dgm:prSet presAssocID="{CAEB63AE-591F-43DA-955E-CE1F7F064016}" presName="iconRect" presStyleLbl="node1" presStyleIdx="3" presStyleCnt="4" custLinFactNeighborX="5935" custLinFactNeighborY="-8011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xi"/>
        </a:ext>
      </dgm:extLst>
    </dgm:pt>
    <dgm:pt modelId="{36923364-D148-4F68-905E-52AE0A8CF765}" type="pres">
      <dgm:prSet presAssocID="{CAEB63AE-591F-43DA-955E-CE1F7F064016}" presName="spaceRect" presStyleCnt="0"/>
      <dgm:spPr/>
    </dgm:pt>
    <dgm:pt modelId="{78D0CF8A-8871-4998-9974-B03B0E3CB1B2}" type="pres">
      <dgm:prSet presAssocID="{CAEB63AE-591F-43DA-955E-CE1F7F064016}" presName="parTx" presStyleLbl="revTx" presStyleIdx="6" presStyleCnt="8" custLinFactNeighborY="-8911">
        <dgm:presLayoutVars>
          <dgm:chMax val="0"/>
          <dgm:chPref val="0"/>
        </dgm:presLayoutVars>
      </dgm:prSet>
      <dgm:spPr/>
    </dgm:pt>
    <dgm:pt modelId="{43E2F031-85A0-4139-8B32-DDC682D9EBA9}" type="pres">
      <dgm:prSet presAssocID="{CAEB63AE-591F-43DA-955E-CE1F7F064016}" presName="desTx" presStyleLbl="revTx" presStyleIdx="7" presStyleCnt="8" custLinFactNeighborY="6917">
        <dgm:presLayoutVars/>
      </dgm:prSet>
      <dgm:spPr/>
    </dgm:pt>
  </dgm:ptLst>
  <dgm:cxnLst>
    <dgm:cxn modelId="{A197161D-BCD0-4ADE-B77D-F9284CEC073C}" type="presOf" srcId="{ACFE84AC-099E-412A-B787-CEA1FCDBCFF1}" destId="{C6E62117-4DC8-4F72-B417-EF4676B31B2F}" srcOrd="0" destOrd="0" presId="urn:microsoft.com/office/officeart/2018/2/layout/IconVerticalSolidList"/>
    <dgm:cxn modelId="{A5930D21-949E-484F-A49D-C37E60486149}" type="presOf" srcId="{D3C8375B-E514-4A48-B98B-DADFEB9A3531}" destId="{CEB199A3-FA4E-4975-91DF-4923BB640072}" srcOrd="0" destOrd="0" presId="urn:microsoft.com/office/officeart/2018/2/layout/IconVerticalSolidList"/>
    <dgm:cxn modelId="{33F1B833-E5C0-4CB2-BEC5-3E8330C26539}" type="presOf" srcId="{D24DE227-7FD4-43BA-B323-4945742E270E}" destId="{43E2F031-85A0-4139-8B32-DDC682D9EBA9}" srcOrd="0" destOrd="1" presId="urn:microsoft.com/office/officeart/2018/2/layout/IconVerticalSolidList"/>
    <dgm:cxn modelId="{524F605F-AC2A-439B-90FE-226B3EA1404C}" type="presOf" srcId="{FBFA136C-BA45-4D4B-B242-645C9D53529F}" destId="{1D788F7F-3818-423C-9290-FF60F5CB4559}" srcOrd="0" destOrd="0" presId="urn:microsoft.com/office/officeart/2018/2/layout/IconVerticalSolidList"/>
    <dgm:cxn modelId="{CFBD8947-1186-4132-A2D9-5AA640D288EA}" srcId="{D3C8375B-E514-4A48-B98B-DADFEB9A3531}" destId="{C1B7A93A-2D28-44E0-A901-1FDE5CF4939C}" srcOrd="1" destOrd="0" parTransId="{7FC96EB9-C641-4816-9C3E-55787CF15282}" sibTransId="{7A4A54C1-CFBC-4D5A-B830-A49EB4C8650F}"/>
    <dgm:cxn modelId="{1813896C-D3D2-41B4-ABEB-8586D4C8C30A}" srcId="{CAEB63AE-591F-43DA-955E-CE1F7F064016}" destId="{D24DE227-7FD4-43BA-B323-4945742E270E}" srcOrd="1" destOrd="0" parTransId="{24F14174-86A0-428C-B327-A150261D532D}" sibTransId="{C9620EC3-B09E-47ED-917E-19EE1196788A}"/>
    <dgm:cxn modelId="{A62C1F79-1DD2-47AB-B8ED-54359A425409}" srcId="{CAEB63AE-591F-43DA-955E-CE1F7F064016}" destId="{DFCF5D68-FBC3-4A23-BDD2-00CE8884B4B9}" srcOrd="0" destOrd="0" parTransId="{66D062B5-7C3B-4801-A304-933A45530DF7}" sibTransId="{35A4E00E-AA73-4E58-86BF-3402EFE24AE6}"/>
    <dgm:cxn modelId="{8F188899-B2CD-4C55-99C4-46AA677996F5}" type="presOf" srcId="{DFCF5D68-FBC3-4A23-BDD2-00CE8884B4B9}" destId="{43E2F031-85A0-4139-8B32-DDC682D9EBA9}" srcOrd="0" destOrd="0" presId="urn:microsoft.com/office/officeart/2018/2/layout/IconVerticalSolidList"/>
    <dgm:cxn modelId="{C886B09D-CDD0-470E-87AF-6AA4F6E6D723}" srcId="{CB8B1C12-5C04-40A8-AEB7-ED6D70692215}" destId="{ACFE84AC-099E-412A-B787-CEA1FCDBCFF1}" srcOrd="0" destOrd="0" parTransId="{06DA2AEF-5E0F-4E88-8CEC-7E890A4BD8F5}" sibTransId="{A79749FD-E772-41E4-B0F3-F2F8343E4D66}"/>
    <dgm:cxn modelId="{1DC84CBE-5F2C-439C-8B08-99E76159B072}" srcId="{E08A9BF5-168C-4700-BD6D-7F95A46A13F5}" destId="{FBFA136C-BA45-4D4B-B242-645C9D53529F}" srcOrd="0" destOrd="0" parTransId="{C774D5EA-F3EB-4C62-9D4F-17FC7232FBEF}" sibTransId="{B7A2C54F-594C-4A09-9EF9-84B8BD45E1A4}"/>
    <dgm:cxn modelId="{933ADCC7-C1FE-4841-AC5C-E2E64218EFE6}" srcId="{D3C8375B-E514-4A48-B98B-DADFEB9A3531}" destId="{E08A9BF5-168C-4700-BD6D-7F95A46A13F5}" srcOrd="0" destOrd="0" parTransId="{2A773C98-F6F4-4838-BAD5-308F02F51DFF}" sibTransId="{36EB5A32-6E90-4748-AAB0-E0CEA11D4B44}"/>
    <dgm:cxn modelId="{DC043AC9-F45B-4BE4-8810-99D2E9F87D9F}" type="presOf" srcId="{CB8B1C12-5C04-40A8-AEB7-ED6D70692215}" destId="{F70769D3-F194-4BD3-ACB3-D055ABE6FB12}" srcOrd="0" destOrd="0" presId="urn:microsoft.com/office/officeart/2018/2/layout/IconVerticalSolidList"/>
    <dgm:cxn modelId="{B731F0D3-3098-4394-9F66-125A016F3BEC}" type="presOf" srcId="{51001A8D-6599-40CE-A482-28497C36ACA7}" destId="{345023EA-7B58-4917-83C2-655E43CA6165}" srcOrd="0" destOrd="0" presId="urn:microsoft.com/office/officeart/2018/2/layout/IconVerticalSolidList"/>
    <dgm:cxn modelId="{C25ED8DB-82D5-4DCD-A4EC-FDF37563114A}" type="presOf" srcId="{E08A9BF5-168C-4700-BD6D-7F95A46A13F5}" destId="{57D8656A-5735-4CF4-B44D-3225A81D5BF4}" srcOrd="0" destOrd="0" presId="urn:microsoft.com/office/officeart/2018/2/layout/IconVerticalSolidList"/>
    <dgm:cxn modelId="{CD0F2ADE-4787-4A40-A6CF-D251A630FCDC}" type="presOf" srcId="{C1B7A93A-2D28-44E0-A901-1FDE5CF4939C}" destId="{932DF77D-D5A6-4B66-B26C-7F48A28D637A}" srcOrd="0" destOrd="0" presId="urn:microsoft.com/office/officeart/2018/2/layout/IconVerticalSolidList"/>
    <dgm:cxn modelId="{0F8CD3EA-76BE-400E-A218-ADC2B9DEBCA6}" srcId="{C1B7A93A-2D28-44E0-A901-1FDE5CF4939C}" destId="{51001A8D-6599-40CE-A482-28497C36ACA7}" srcOrd="0" destOrd="0" parTransId="{08BA86CF-6E72-457D-8E8A-418DFE12F025}" sibTransId="{B3DBC05E-9072-484F-896E-70698BBEE405}"/>
    <dgm:cxn modelId="{B5A8CCEB-5D89-461B-B440-5D8D5C2C7634}" srcId="{D3C8375B-E514-4A48-B98B-DADFEB9A3531}" destId="{CAEB63AE-591F-43DA-955E-CE1F7F064016}" srcOrd="3" destOrd="0" parTransId="{58CBC074-C4C9-4E7F-95D6-9940B65B11AE}" sibTransId="{F5B084D8-1DEA-499B-9F7D-33D48C0C419B}"/>
    <dgm:cxn modelId="{0115E4F5-E987-4A98-B851-63A674781EBC}" type="presOf" srcId="{CAEB63AE-591F-43DA-955E-CE1F7F064016}" destId="{78D0CF8A-8871-4998-9974-B03B0E3CB1B2}" srcOrd="0" destOrd="0" presId="urn:microsoft.com/office/officeart/2018/2/layout/IconVerticalSolidList"/>
    <dgm:cxn modelId="{782D69F9-80AC-4F1B-BB89-60A80F6D8BC3}" srcId="{D3C8375B-E514-4A48-B98B-DADFEB9A3531}" destId="{CB8B1C12-5C04-40A8-AEB7-ED6D70692215}" srcOrd="2" destOrd="0" parTransId="{AC40B703-4902-447D-AFB1-602A956EA461}" sibTransId="{3B5B0AF8-DCB1-46B7-A98B-D68943005699}"/>
    <dgm:cxn modelId="{8A6DF239-BE9C-4E2A-A56D-BC9A441F904F}" type="presParOf" srcId="{CEB199A3-FA4E-4975-91DF-4923BB640072}" destId="{5ED56BD1-3679-44BA-AE19-87E1C4DBCD37}" srcOrd="0" destOrd="0" presId="urn:microsoft.com/office/officeart/2018/2/layout/IconVerticalSolidList"/>
    <dgm:cxn modelId="{E47821A2-B862-410D-A7C1-CE08E6359B9B}" type="presParOf" srcId="{5ED56BD1-3679-44BA-AE19-87E1C4DBCD37}" destId="{EB314733-BEC8-4F11-A30E-ECFA049DFDF6}" srcOrd="0" destOrd="0" presId="urn:microsoft.com/office/officeart/2018/2/layout/IconVerticalSolidList"/>
    <dgm:cxn modelId="{1322B0A2-7D1C-4AE5-A1D0-BE69A89E2E32}" type="presParOf" srcId="{5ED56BD1-3679-44BA-AE19-87E1C4DBCD37}" destId="{2792DB00-DE29-40AA-B699-BA8BFE6D3B97}" srcOrd="1" destOrd="0" presId="urn:microsoft.com/office/officeart/2018/2/layout/IconVerticalSolidList"/>
    <dgm:cxn modelId="{F7B49CCD-3157-461C-8A2F-6B46BCA470AC}" type="presParOf" srcId="{5ED56BD1-3679-44BA-AE19-87E1C4DBCD37}" destId="{2FAF2BC0-4CB7-4D9F-8C8F-F096D9234755}" srcOrd="2" destOrd="0" presId="urn:microsoft.com/office/officeart/2018/2/layout/IconVerticalSolidList"/>
    <dgm:cxn modelId="{3B5A14DD-96B7-415D-B86B-582481B3C5CA}" type="presParOf" srcId="{5ED56BD1-3679-44BA-AE19-87E1C4DBCD37}" destId="{57D8656A-5735-4CF4-B44D-3225A81D5BF4}" srcOrd="3" destOrd="0" presId="urn:microsoft.com/office/officeart/2018/2/layout/IconVerticalSolidList"/>
    <dgm:cxn modelId="{3FB7B378-F074-4A74-8421-2C33F5CA77A2}" type="presParOf" srcId="{5ED56BD1-3679-44BA-AE19-87E1C4DBCD37}" destId="{1D788F7F-3818-423C-9290-FF60F5CB4559}" srcOrd="4" destOrd="0" presId="urn:microsoft.com/office/officeart/2018/2/layout/IconVerticalSolidList"/>
    <dgm:cxn modelId="{68E1CB7E-178A-49E8-AC3D-4AB2EB2D5256}" type="presParOf" srcId="{CEB199A3-FA4E-4975-91DF-4923BB640072}" destId="{40167612-0DF7-487A-9988-CC4F5213F32C}" srcOrd="1" destOrd="0" presId="urn:microsoft.com/office/officeart/2018/2/layout/IconVerticalSolidList"/>
    <dgm:cxn modelId="{3E601EDE-6779-4A75-92F1-16C5AD0492B8}" type="presParOf" srcId="{CEB199A3-FA4E-4975-91DF-4923BB640072}" destId="{92831639-478C-4133-841D-E4EF67745629}" srcOrd="2" destOrd="0" presId="urn:microsoft.com/office/officeart/2018/2/layout/IconVerticalSolidList"/>
    <dgm:cxn modelId="{9123120E-27E1-473F-999F-C7ADE4001289}" type="presParOf" srcId="{92831639-478C-4133-841D-E4EF67745629}" destId="{E307CEFC-7B83-4A77-B1B0-B72EC0F82975}" srcOrd="0" destOrd="0" presId="urn:microsoft.com/office/officeart/2018/2/layout/IconVerticalSolidList"/>
    <dgm:cxn modelId="{18B25EA8-87E1-42A3-87B2-50DCADBD243B}" type="presParOf" srcId="{92831639-478C-4133-841D-E4EF67745629}" destId="{89238D1A-D725-4712-853E-2C69A2530A04}" srcOrd="1" destOrd="0" presId="urn:microsoft.com/office/officeart/2018/2/layout/IconVerticalSolidList"/>
    <dgm:cxn modelId="{B18AD93A-D4B7-498D-B140-EA9C9AF45354}" type="presParOf" srcId="{92831639-478C-4133-841D-E4EF67745629}" destId="{6C438542-CC1F-4278-8DD0-DA5E0D9C2691}" srcOrd="2" destOrd="0" presId="urn:microsoft.com/office/officeart/2018/2/layout/IconVerticalSolidList"/>
    <dgm:cxn modelId="{49740E97-1CBF-4B2E-822F-D5D3B859D9CF}" type="presParOf" srcId="{92831639-478C-4133-841D-E4EF67745629}" destId="{932DF77D-D5A6-4B66-B26C-7F48A28D637A}" srcOrd="3" destOrd="0" presId="urn:microsoft.com/office/officeart/2018/2/layout/IconVerticalSolidList"/>
    <dgm:cxn modelId="{218C32A2-F1D2-4499-B2CF-F714040F9FE5}" type="presParOf" srcId="{92831639-478C-4133-841D-E4EF67745629}" destId="{345023EA-7B58-4917-83C2-655E43CA6165}" srcOrd="4" destOrd="0" presId="urn:microsoft.com/office/officeart/2018/2/layout/IconVerticalSolidList"/>
    <dgm:cxn modelId="{5696F945-7BE1-4D6E-8505-84FCD63A9F38}" type="presParOf" srcId="{CEB199A3-FA4E-4975-91DF-4923BB640072}" destId="{780FFAE5-2DAB-462C-805B-33D17CC86E34}" srcOrd="3" destOrd="0" presId="urn:microsoft.com/office/officeart/2018/2/layout/IconVerticalSolidList"/>
    <dgm:cxn modelId="{0E091002-A50E-4C19-B771-DE20CA6A2E90}" type="presParOf" srcId="{CEB199A3-FA4E-4975-91DF-4923BB640072}" destId="{279C737A-09AD-471F-8A2B-F6E91CD19425}" srcOrd="4" destOrd="0" presId="urn:microsoft.com/office/officeart/2018/2/layout/IconVerticalSolidList"/>
    <dgm:cxn modelId="{3BADECD0-D70E-4384-9885-909301083569}" type="presParOf" srcId="{279C737A-09AD-471F-8A2B-F6E91CD19425}" destId="{CE4E79B1-C26F-43A1-9F91-A31A20FBA5C2}" srcOrd="0" destOrd="0" presId="urn:microsoft.com/office/officeart/2018/2/layout/IconVerticalSolidList"/>
    <dgm:cxn modelId="{DBC553C2-9FFB-45C8-982B-47AA957543D9}" type="presParOf" srcId="{279C737A-09AD-471F-8A2B-F6E91CD19425}" destId="{EA9DFE31-96D6-44B4-99BD-A3B0056A255F}" srcOrd="1" destOrd="0" presId="urn:microsoft.com/office/officeart/2018/2/layout/IconVerticalSolidList"/>
    <dgm:cxn modelId="{991938E8-DF18-4B50-855F-2BEE6573B07E}" type="presParOf" srcId="{279C737A-09AD-471F-8A2B-F6E91CD19425}" destId="{C4A7DBE3-F39E-48B5-8AAE-138392123A61}" srcOrd="2" destOrd="0" presId="urn:microsoft.com/office/officeart/2018/2/layout/IconVerticalSolidList"/>
    <dgm:cxn modelId="{1824954B-E0B3-49C5-BD61-584766D3B344}" type="presParOf" srcId="{279C737A-09AD-471F-8A2B-F6E91CD19425}" destId="{F70769D3-F194-4BD3-ACB3-D055ABE6FB12}" srcOrd="3" destOrd="0" presId="urn:microsoft.com/office/officeart/2018/2/layout/IconVerticalSolidList"/>
    <dgm:cxn modelId="{791A81B3-D833-4830-AEF4-F24B4D3AF979}" type="presParOf" srcId="{279C737A-09AD-471F-8A2B-F6E91CD19425}" destId="{C6E62117-4DC8-4F72-B417-EF4676B31B2F}" srcOrd="4" destOrd="0" presId="urn:microsoft.com/office/officeart/2018/2/layout/IconVerticalSolidList"/>
    <dgm:cxn modelId="{5171CCEE-D89A-45D8-AAAD-EB10942442AB}" type="presParOf" srcId="{CEB199A3-FA4E-4975-91DF-4923BB640072}" destId="{9434027C-97E3-4D95-BD8F-ECC8478A2D62}" srcOrd="5" destOrd="0" presId="urn:microsoft.com/office/officeart/2018/2/layout/IconVerticalSolidList"/>
    <dgm:cxn modelId="{5598748D-A361-4B94-B99F-D19938B2EAB3}" type="presParOf" srcId="{CEB199A3-FA4E-4975-91DF-4923BB640072}" destId="{DC180F4D-73F1-4F60-B848-657D4137A14C}" srcOrd="6" destOrd="0" presId="urn:microsoft.com/office/officeart/2018/2/layout/IconVerticalSolidList"/>
    <dgm:cxn modelId="{58F41F03-E131-425E-9CDE-87B689C6E3E4}" type="presParOf" srcId="{DC180F4D-73F1-4F60-B848-657D4137A14C}" destId="{522D3106-9CDE-4DFC-8040-1FFB45F13276}" srcOrd="0" destOrd="0" presId="urn:microsoft.com/office/officeart/2018/2/layout/IconVerticalSolidList"/>
    <dgm:cxn modelId="{1576BA6B-AE93-48F9-9F74-9322DF9F36A7}" type="presParOf" srcId="{DC180F4D-73F1-4F60-B848-657D4137A14C}" destId="{94D225DC-C728-420A-9B0E-6C6AD3A002BE}" srcOrd="1" destOrd="0" presId="urn:microsoft.com/office/officeart/2018/2/layout/IconVerticalSolidList"/>
    <dgm:cxn modelId="{950D2EE2-F1E3-4560-8147-063D8B3895BD}" type="presParOf" srcId="{DC180F4D-73F1-4F60-B848-657D4137A14C}" destId="{36923364-D148-4F68-905E-52AE0A8CF765}" srcOrd="2" destOrd="0" presId="urn:microsoft.com/office/officeart/2018/2/layout/IconVerticalSolidList"/>
    <dgm:cxn modelId="{FE6107D2-6AC1-4E88-BE19-206822D3AC73}" type="presParOf" srcId="{DC180F4D-73F1-4F60-B848-657D4137A14C}" destId="{78D0CF8A-8871-4998-9974-B03B0E3CB1B2}" srcOrd="3" destOrd="0" presId="urn:microsoft.com/office/officeart/2018/2/layout/IconVerticalSolidList"/>
    <dgm:cxn modelId="{9EC77379-B225-4789-BE5D-0E80067167E1}" type="presParOf" srcId="{DC180F4D-73F1-4F60-B848-657D4137A14C}" destId="{43E2F031-85A0-4139-8B32-DDC682D9EBA9}" srcOrd="4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14733-BEC8-4F11-A30E-ECFA049DFDF6}">
      <dsp:nvSpPr>
        <dsp:cNvPr id="0" name=""/>
        <dsp:cNvSpPr/>
      </dsp:nvSpPr>
      <dsp:spPr>
        <a:xfrm>
          <a:off x="0" y="225307"/>
          <a:ext cx="11860635" cy="9482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92DB00-DE29-40AA-B699-BA8BFE6D3B97}">
      <dsp:nvSpPr>
        <dsp:cNvPr id="0" name=""/>
        <dsp:cNvSpPr/>
      </dsp:nvSpPr>
      <dsp:spPr>
        <a:xfrm>
          <a:off x="79253" y="247258"/>
          <a:ext cx="619132" cy="619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8656A-5735-4CF4-B44D-3225A81D5BF4}">
      <dsp:nvSpPr>
        <dsp:cNvPr id="0" name=""/>
        <dsp:cNvSpPr/>
      </dsp:nvSpPr>
      <dsp:spPr>
        <a:xfrm>
          <a:off x="698376" y="176369"/>
          <a:ext cx="5337285" cy="70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56" tIns="75056" rIns="75056" bIns="750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Proposed location is </a:t>
          </a:r>
          <a:r>
            <a:rPr lang="en-US" sz="1400" u="sng" kern="1200" dirty="0"/>
            <a:t>incompatible</a:t>
          </a:r>
          <a:r>
            <a:rPr lang="en-US" sz="1400" kern="1200" dirty="0"/>
            <a:t> with adjoining residential  community, limited commercial presence, and intensity of use for Residential Business (RB) Zone.</a:t>
          </a:r>
        </a:p>
      </dsp:txBody>
      <dsp:txXfrm>
        <a:off x="698376" y="176369"/>
        <a:ext cx="5337285" cy="709191"/>
      </dsp:txXfrm>
    </dsp:sp>
    <dsp:sp modelId="{1D788F7F-3818-423C-9290-FF60F5CB4559}">
      <dsp:nvSpPr>
        <dsp:cNvPr id="0" name=""/>
        <dsp:cNvSpPr/>
      </dsp:nvSpPr>
      <dsp:spPr>
        <a:xfrm>
          <a:off x="6009325" y="345971"/>
          <a:ext cx="5771244" cy="59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05" tIns="63205" rIns="63205" bIns="63205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0000"/>
              </a:solidFill>
            </a:rPr>
            <a:t>Violates</a:t>
          </a:r>
          <a:r>
            <a:rPr lang="en-US" sz="1000" kern="1200" dirty="0"/>
            <a:t> “limited business use compatible with a residential environment” with proposed 65 staff (52 Parole Agents) managing up to 50 individual cases – </a:t>
          </a:r>
          <a:r>
            <a:rPr lang="en-US" sz="1000" u="sng" kern="1200" dirty="0"/>
            <a:t>totaling over 3,000 individual </a:t>
          </a:r>
          <a:r>
            <a:rPr lang="en-US" sz="1000" kern="1200" dirty="0"/>
            <a:t>San Diego County parole cases in primarily a residential community. </a:t>
          </a: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0000"/>
              </a:solidFill>
            </a:rPr>
            <a:t>Violates</a:t>
          </a:r>
          <a:r>
            <a:rPr lang="en-US" sz="1000" kern="1200" dirty="0"/>
            <a:t> applicable minimum development and design standards “solely for the purpose of achieving maximum density or intensity of use.” Largely surrounded by R1 residential.</a:t>
          </a: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Reference La Mesa, California Municipal Code, Chapter 24.05.010, Paragraph (H) 24.05.010, Para. (H)</a:t>
          </a:r>
          <a:endParaRPr lang="en-US" sz="800" kern="1200" dirty="0"/>
        </a:p>
      </dsp:txBody>
      <dsp:txXfrm>
        <a:off x="6009325" y="345971"/>
        <a:ext cx="5771244" cy="597214"/>
      </dsp:txXfrm>
    </dsp:sp>
    <dsp:sp modelId="{E307CEFC-7B83-4A77-B1B0-B72EC0F82975}">
      <dsp:nvSpPr>
        <dsp:cNvPr id="0" name=""/>
        <dsp:cNvSpPr/>
      </dsp:nvSpPr>
      <dsp:spPr>
        <a:xfrm>
          <a:off x="0" y="1314623"/>
          <a:ext cx="11860635" cy="7818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238D1A-D725-4712-853E-2C69A2530A04}">
      <dsp:nvSpPr>
        <dsp:cNvPr id="0" name=""/>
        <dsp:cNvSpPr/>
      </dsp:nvSpPr>
      <dsp:spPr>
        <a:xfrm>
          <a:off x="78459" y="1430302"/>
          <a:ext cx="619129" cy="4423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DF77D-D5A6-4B66-B26C-7F48A28D637A}">
      <dsp:nvSpPr>
        <dsp:cNvPr id="0" name=""/>
        <dsp:cNvSpPr/>
      </dsp:nvSpPr>
      <dsp:spPr>
        <a:xfrm>
          <a:off x="698376" y="1276359"/>
          <a:ext cx="5337285" cy="70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56" tIns="75056" rIns="75056" bIns="750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Proposed location </a:t>
          </a:r>
          <a:r>
            <a:rPr lang="en-US" sz="1400" u="sng" kern="1200" dirty="0"/>
            <a:t>violates</a:t>
          </a:r>
          <a:r>
            <a:rPr lang="en-US" sz="1400" kern="1200" dirty="0"/>
            <a:t> permitted principal use for Residential Business (RB) zone that does not include ongoing services, nor operations including the parking or dispatching of vehicles.</a:t>
          </a:r>
        </a:p>
      </dsp:txBody>
      <dsp:txXfrm>
        <a:off x="698376" y="1276359"/>
        <a:ext cx="5337285" cy="709191"/>
      </dsp:txXfrm>
    </dsp:sp>
    <dsp:sp modelId="{345023EA-7B58-4917-83C2-655E43CA6165}">
      <dsp:nvSpPr>
        <dsp:cNvPr id="0" name=""/>
        <dsp:cNvSpPr/>
      </dsp:nvSpPr>
      <dsp:spPr>
        <a:xfrm>
          <a:off x="6014115" y="1331578"/>
          <a:ext cx="5771244" cy="59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05" tIns="63205" rIns="63205" bIns="63205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rgbClr val="FF0000"/>
              </a:solidFill>
            </a:rPr>
            <a:t>Violates</a:t>
          </a:r>
          <a:r>
            <a:rPr lang="en-US" sz="1000" b="0" kern="1200" dirty="0"/>
            <a:t> principal use for RB zone professional or corporate office by “operations involving consumer [casework] services.” CDCR anticipates over 3,000 active parole cases.</a:t>
          </a:r>
          <a:endParaRPr lang="en-US" sz="1000" b="0" kern="1200" dirty="0">
            <a:solidFill>
              <a:srgbClr val="FF0000"/>
            </a:solidFill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rgbClr val="FF0000"/>
              </a:solidFill>
            </a:rPr>
            <a:t>Violates</a:t>
          </a:r>
          <a:r>
            <a:rPr lang="en-US" sz="1000" b="0" kern="1200" dirty="0"/>
            <a:t> operations involving vehicles that will be “parked, and dispatched” to casework services of parolees under active supervision (or in custody).  </a:t>
          </a:r>
          <a:endParaRPr lang="en-US" sz="800" b="0" kern="1200" dirty="0"/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Reference La Mesa, California Municipal Code, Chapter 24.05.020, Para. (A)(5)</a:t>
          </a:r>
          <a:endParaRPr lang="en-US" sz="800" kern="1200" dirty="0"/>
        </a:p>
      </dsp:txBody>
      <dsp:txXfrm>
        <a:off x="6014115" y="1331578"/>
        <a:ext cx="5771244" cy="597214"/>
      </dsp:txXfrm>
    </dsp:sp>
    <dsp:sp modelId="{CE4E79B1-C26F-43A1-9F91-A31A20FBA5C2}">
      <dsp:nvSpPr>
        <dsp:cNvPr id="0" name=""/>
        <dsp:cNvSpPr/>
      </dsp:nvSpPr>
      <dsp:spPr>
        <a:xfrm>
          <a:off x="0" y="2288670"/>
          <a:ext cx="11860635" cy="10676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9DFE31-96D6-44B4-99BD-A3B0056A255F}">
      <dsp:nvSpPr>
        <dsp:cNvPr id="0" name=""/>
        <dsp:cNvSpPr/>
      </dsp:nvSpPr>
      <dsp:spPr>
        <a:xfrm>
          <a:off x="223629" y="2743129"/>
          <a:ext cx="328788" cy="3284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0769D3-F194-4BD3-ACB3-D055ABE6FB12}">
      <dsp:nvSpPr>
        <dsp:cNvPr id="0" name=""/>
        <dsp:cNvSpPr/>
      </dsp:nvSpPr>
      <dsp:spPr>
        <a:xfrm>
          <a:off x="698376" y="2342309"/>
          <a:ext cx="5337285" cy="70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56" tIns="75056" rIns="75056" bIns="750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Proposed location </a:t>
          </a:r>
          <a:r>
            <a:rPr lang="en-US" sz="1400" u="sng" kern="1200" dirty="0"/>
            <a:t>endangers</a:t>
          </a:r>
          <a:r>
            <a:rPr lang="en-US" sz="1400" kern="1200" dirty="0"/>
            <a:t> thousands of children, families, and law abiding citizens within a </a:t>
          </a:r>
          <a:r>
            <a:rPr lang="en-US" sz="1400" b="1" kern="1200" dirty="0"/>
            <a:t>.4 mile walking distance </a:t>
          </a:r>
          <a:r>
            <a:rPr lang="en-US" sz="1400" kern="1200" dirty="0"/>
            <a:t>to Grossmont High School, and less than a mile to 3 other nearby schools. </a:t>
          </a:r>
        </a:p>
      </dsp:txBody>
      <dsp:txXfrm>
        <a:off x="698376" y="2342309"/>
        <a:ext cx="5337285" cy="709191"/>
      </dsp:txXfrm>
    </dsp:sp>
    <dsp:sp modelId="{C6E62117-4DC8-4F72-B417-EF4676B31B2F}">
      <dsp:nvSpPr>
        <dsp:cNvPr id="0" name=""/>
        <dsp:cNvSpPr/>
      </dsp:nvSpPr>
      <dsp:spPr>
        <a:xfrm>
          <a:off x="6005458" y="2642866"/>
          <a:ext cx="5771244" cy="59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05" tIns="63205" rIns="63205" bIns="63205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Threatens</a:t>
          </a:r>
          <a:r>
            <a:rPr lang="en-US" sz="900" kern="1200" dirty="0"/>
            <a:t> safety to approximately 2,296 students at Grossmont High School, and 28,362 local (91941) family households with 10,035 children by continually introducing over 3,000 convicted “violent [criminal] offenders.” 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65% of parolees return to prison within 3 years</a:t>
          </a:r>
          <a:r>
            <a:rPr lang="en-US" sz="900" kern="1200" dirty="0"/>
            <a:t>, many parolees under 18 U.S.C § 3563 (b) (6), the court may provide that the defendant “refrain from frequenting specific kinds of places.” Includes sex offenders and violent criminals that need to maintain distance from schools.  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Exposes</a:t>
          </a:r>
          <a:r>
            <a:rPr lang="en-US" sz="900" kern="1200" dirty="0"/>
            <a:t> students and neighborhood using public transit at Amaya Drive Station (orange and green line) to parolees arriving on a daily basis less than .5 mile walking distance.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6005458" y="2642866"/>
        <a:ext cx="5771244" cy="597214"/>
      </dsp:txXfrm>
    </dsp:sp>
    <dsp:sp modelId="{522D3106-9CDE-4DFC-8040-1FFB45F13276}">
      <dsp:nvSpPr>
        <dsp:cNvPr id="0" name=""/>
        <dsp:cNvSpPr/>
      </dsp:nvSpPr>
      <dsp:spPr>
        <a:xfrm>
          <a:off x="0" y="3915890"/>
          <a:ext cx="11860635" cy="5972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D225DC-C728-420A-9B0E-6C6AD3A002BE}">
      <dsp:nvSpPr>
        <dsp:cNvPr id="0" name=""/>
        <dsp:cNvSpPr/>
      </dsp:nvSpPr>
      <dsp:spPr>
        <a:xfrm>
          <a:off x="200170" y="3714044"/>
          <a:ext cx="328788" cy="3284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D0CF8A-8871-4998-9974-B03B0E3CB1B2}">
      <dsp:nvSpPr>
        <dsp:cNvPr id="0" name=""/>
        <dsp:cNvSpPr/>
      </dsp:nvSpPr>
      <dsp:spPr>
        <a:xfrm>
          <a:off x="690103" y="3542788"/>
          <a:ext cx="5337285" cy="70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56" tIns="75056" rIns="75056" bIns="750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Proposed location </a:t>
          </a:r>
          <a:r>
            <a:rPr lang="en-US" sz="1400" u="sng" kern="1200" dirty="0"/>
            <a:t>does not meet </a:t>
          </a:r>
          <a:r>
            <a:rPr lang="en-US" sz="1400" kern="1200" dirty="0"/>
            <a:t>minimum parking requirements and impedes traffic congestion on residential single-lane streets with no outlet on Grossmont Summit Drive. </a:t>
          </a:r>
        </a:p>
      </dsp:txBody>
      <dsp:txXfrm>
        <a:off x="690103" y="3542788"/>
        <a:ext cx="5337285" cy="709191"/>
      </dsp:txXfrm>
    </dsp:sp>
    <dsp:sp modelId="{43E2F031-85A0-4139-8B32-DDC682D9EBA9}">
      <dsp:nvSpPr>
        <dsp:cNvPr id="0" name=""/>
        <dsp:cNvSpPr/>
      </dsp:nvSpPr>
      <dsp:spPr>
        <a:xfrm>
          <a:off x="6027389" y="3647293"/>
          <a:ext cx="5771244" cy="59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05" tIns="63205" rIns="63205" bIns="63205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Violates</a:t>
          </a:r>
          <a:r>
            <a:rPr lang="en-US" sz="900" kern="1200" dirty="0"/>
            <a:t> La Mesa intent to “provide properly designed parking areas of adequate capacity and circulation patterns to reduce traffic congestion, facilitate movement, enhance public safety..” Off-site street parking unavailable. Grossmont Summit Dr lacks any non-building or structure parking west of Grossmont Blvd, requiring more street parking closer to Grossmont High School. 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Violates</a:t>
          </a:r>
          <a:r>
            <a:rPr lang="en-US" sz="900" kern="1200" dirty="0"/>
            <a:t> minimum parking of 1 per each 300 </a:t>
          </a:r>
          <a:r>
            <a:rPr lang="en-US" sz="900" kern="1200" dirty="0" err="1"/>
            <a:t>s.f.</a:t>
          </a:r>
          <a:r>
            <a:rPr lang="en-US" sz="900" kern="1200" dirty="0"/>
            <a:t> GLA per proposed leasing unit and available </a:t>
          </a:r>
          <a:r>
            <a:rPr lang="en-US" sz="900" kern="1200" dirty="0" err="1"/>
            <a:t>s.f.</a:t>
          </a:r>
          <a:r>
            <a:rPr lang="en-US" sz="900" kern="1200" dirty="0"/>
            <a:t> GLA.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Impedes </a:t>
          </a:r>
          <a:r>
            <a:rPr lang="en-US" sz="900" kern="1200" dirty="0">
              <a:solidFill>
                <a:schemeClr val="tx1"/>
              </a:solidFill>
            </a:rPr>
            <a:t>traffic flow</a:t>
          </a:r>
          <a:r>
            <a:rPr lang="en-US" sz="900" kern="1200" dirty="0">
              <a:solidFill>
                <a:srgbClr val="FF0000"/>
              </a:solidFill>
            </a:rPr>
            <a:t> </a:t>
          </a:r>
          <a:r>
            <a:rPr lang="en-US" sz="900" kern="1200" dirty="0"/>
            <a:t>on single lane, two-way dashed yellow line with no outlet (dead-end).  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Reference La Mesa, California Municipal Code, Chapter 24.04.010, 24.04.030, 24.04.040, 24.04.050</a:t>
          </a:r>
          <a:endParaRPr lang="en-US" sz="900" kern="1200" dirty="0"/>
        </a:p>
      </dsp:txBody>
      <dsp:txXfrm>
        <a:off x="6027389" y="3647293"/>
        <a:ext cx="5771244" cy="597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6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6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46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1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6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1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6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3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9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15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48FC9-1D54-4711-AE5E-EB53622A9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6" b="241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92223093-82AC-4877-AC5E-BB0366625F72}"/>
              </a:ext>
            </a:extLst>
          </p:cNvPr>
          <p:cNvSpPr/>
          <p:nvPr/>
        </p:nvSpPr>
        <p:spPr>
          <a:xfrm>
            <a:off x="4518991" y="5095461"/>
            <a:ext cx="318052" cy="3048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B81AF-CC0A-4FBC-BA51-731D9089039D}"/>
              </a:ext>
            </a:extLst>
          </p:cNvPr>
          <p:cNvSpPr txBox="1"/>
          <p:nvPr/>
        </p:nvSpPr>
        <p:spPr>
          <a:xfrm>
            <a:off x="3555090" y="5441768"/>
            <a:ext cx="8526074" cy="1384995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Proposed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leasing site for CDCR, Adult Parole Operations at 9400 Grossmont Summit Drive, La Mesa, CA 91941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Incompatible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with adjoining residential community, limited commercial presence, heavy residential only</a:t>
            </a:r>
            <a:endParaRPr lang="en-US" sz="1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Violates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principal use for Residential Business (RB) zone involving operations and vehicles. </a:t>
            </a:r>
            <a:endParaRPr lang="en-US" sz="1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Endangers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thousands of students, parents, and neighborhoods within walking distance, intersecting commutes</a:t>
            </a:r>
            <a:endParaRPr lang="en-US" sz="1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Does not meet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Chapter 24 parking and traffic congestion requirements – no street parking, not enough space for 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 space per 300 </a:t>
            </a: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s.f.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GLA, and single lane, two-way street with no outlet (dead-end)</a:t>
            </a:r>
            <a:endParaRPr lang="en-US" sz="1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924BCD-4F41-4562-9A5C-CD9AAAF6A95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1391478" y="3750365"/>
            <a:ext cx="3174091" cy="138973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1CB9F1-FC5F-4A25-9C0E-1D53F903D7DF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4790465" y="4625009"/>
            <a:ext cx="1729605" cy="515089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9108E8-E5AC-47ED-9EE3-624ED463A081}"/>
              </a:ext>
            </a:extLst>
          </p:cNvPr>
          <p:cNvSpPr txBox="1"/>
          <p:nvPr/>
        </p:nvSpPr>
        <p:spPr>
          <a:xfrm>
            <a:off x="6566648" y="4456738"/>
            <a:ext cx="5514516" cy="584775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.4 miles walking distance - shares bus stops/municipal lines/public transportation with 2,296 students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6E17E6-6989-42F5-AF7D-569F3FA0957F}"/>
              </a:ext>
            </a:extLst>
          </p:cNvPr>
          <p:cNvSpPr txBox="1"/>
          <p:nvPr/>
        </p:nvSpPr>
        <p:spPr>
          <a:xfrm>
            <a:off x="1544073" y="3581088"/>
            <a:ext cx="2303175" cy="338554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.8 miles walking distance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3C9B0-FA12-434C-9AC1-252672CAEF1E}"/>
              </a:ext>
            </a:extLst>
          </p:cNvPr>
          <p:cNvSpPr txBox="1"/>
          <p:nvPr/>
        </p:nvSpPr>
        <p:spPr>
          <a:xfrm>
            <a:off x="3180716" y="1705911"/>
            <a:ext cx="2303175" cy="338554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.8 miles walking distance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D07060-792D-4FA4-9FF5-458A27034213}"/>
              </a:ext>
            </a:extLst>
          </p:cNvPr>
          <p:cNvCxnSpPr>
            <a:cxnSpLocks/>
          </p:cNvCxnSpPr>
          <p:nvPr/>
        </p:nvCxnSpPr>
        <p:spPr>
          <a:xfrm flipH="1" flipV="1">
            <a:off x="3090972" y="1860869"/>
            <a:ext cx="1587045" cy="3234592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2BF80C-7797-4AD4-9DF2-F2C34DF3ACE4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4337480" y="556591"/>
            <a:ext cx="340537" cy="453887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8C95B3-8510-4D20-914E-4D21BF423677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678017" y="3599778"/>
            <a:ext cx="1255086" cy="149568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DDB59D-5F25-4621-81A0-0D1A2C4E24FF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678017" y="1398551"/>
            <a:ext cx="4627764" cy="369691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36B3143-5350-490A-9EB1-0F54C7EB1ACC}"/>
              </a:ext>
            </a:extLst>
          </p:cNvPr>
          <p:cNvSpPr txBox="1"/>
          <p:nvPr/>
        </p:nvSpPr>
        <p:spPr>
          <a:xfrm>
            <a:off x="9326729" y="1398551"/>
            <a:ext cx="2303175" cy="338554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1.3 miles walking distance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A5A6D2-6233-477C-8DBF-FAC1A768F371}"/>
              </a:ext>
            </a:extLst>
          </p:cNvPr>
          <p:cNvSpPr txBox="1"/>
          <p:nvPr/>
        </p:nvSpPr>
        <p:spPr>
          <a:xfrm>
            <a:off x="6462347" y="3581088"/>
            <a:ext cx="2303175" cy="338554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.6 miles walking distance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40E5D3-0972-4031-9AA9-8F7A9A755CE3}"/>
              </a:ext>
            </a:extLst>
          </p:cNvPr>
          <p:cNvSpPr txBox="1"/>
          <p:nvPr/>
        </p:nvSpPr>
        <p:spPr>
          <a:xfrm>
            <a:off x="4412973" y="471136"/>
            <a:ext cx="2303175" cy="338554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1.2 miles walking distance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CA5FE3-AD9E-4E7E-94E7-994D0FA0EC41}"/>
              </a:ext>
            </a:extLst>
          </p:cNvPr>
          <p:cNvSpPr txBox="1"/>
          <p:nvPr/>
        </p:nvSpPr>
        <p:spPr>
          <a:xfrm>
            <a:off x="1169698" y="224380"/>
            <a:ext cx="2303175" cy="338554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1.6 miles walking distance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4A75A66-2A62-41F5-B09C-4138E968EADB}"/>
              </a:ext>
            </a:extLst>
          </p:cNvPr>
          <p:cNvCxnSpPr>
            <a:cxnSpLocks/>
          </p:cNvCxnSpPr>
          <p:nvPr/>
        </p:nvCxnSpPr>
        <p:spPr>
          <a:xfrm flipH="1" flipV="1">
            <a:off x="991268" y="353480"/>
            <a:ext cx="3649794" cy="4741981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7AC36F1-3F1F-4437-A3AC-AFA4439A5D9A}"/>
              </a:ext>
            </a:extLst>
          </p:cNvPr>
          <p:cNvSpPr txBox="1"/>
          <p:nvPr/>
        </p:nvSpPr>
        <p:spPr>
          <a:xfrm>
            <a:off x="150637" y="2499229"/>
            <a:ext cx="2303175" cy="584775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Amaya Drive Station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.9 miles walking distance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9FC0FA-A363-497A-80B6-763557017B56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1823187" y="2586920"/>
            <a:ext cx="2742382" cy="2553178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59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512B4-B8CE-47E0-8085-E62D79A0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26346"/>
            <a:ext cx="10843987" cy="101665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EBEBEB"/>
                </a:solidFill>
              </a:rPr>
              <a:t>Proposed</a:t>
            </a:r>
            <a:r>
              <a:rPr lang="en-US" sz="2000" dirty="0">
                <a:solidFill>
                  <a:srgbClr val="EBEBEB"/>
                </a:solidFill>
              </a:rPr>
              <a:t> Department of Corrections and Rehabilitation (CDCR), </a:t>
            </a:r>
            <a:br>
              <a:rPr lang="en-US" sz="2000" dirty="0">
                <a:solidFill>
                  <a:srgbClr val="EBEBEB"/>
                </a:solidFill>
              </a:rPr>
            </a:br>
            <a:r>
              <a:rPr lang="en-US" sz="2000" dirty="0">
                <a:solidFill>
                  <a:srgbClr val="EBEBEB"/>
                </a:solidFill>
              </a:rPr>
              <a:t>Division of Adult Parole Operations (DAPO) location at: </a:t>
            </a:r>
            <a:br>
              <a:rPr lang="en-US" sz="2000" dirty="0">
                <a:solidFill>
                  <a:srgbClr val="EBEBEB"/>
                </a:solidFill>
              </a:rPr>
            </a:br>
            <a:r>
              <a:rPr lang="en-US" sz="2000" b="1" dirty="0">
                <a:solidFill>
                  <a:srgbClr val="EBEBEB"/>
                </a:solidFill>
              </a:rPr>
              <a:t>9400 Grossmont Summit Drive, La Mesa CA 91941</a:t>
            </a:r>
            <a:br>
              <a:rPr lang="en-US" sz="2000" b="1" dirty="0">
                <a:solidFill>
                  <a:srgbClr val="EBEBEB"/>
                </a:solidFill>
              </a:rPr>
            </a:br>
            <a:br>
              <a:rPr lang="en-US" sz="1400" b="1" dirty="0">
                <a:solidFill>
                  <a:srgbClr val="EBEBEB"/>
                </a:solidFill>
              </a:rPr>
            </a:br>
            <a:r>
              <a:rPr lang="en-US" sz="1400" b="1" dirty="0">
                <a:solidFill>
                  <a:srgbClr val="EBEBEB"/>
                </a:solidFill>
              </a:rPr>
              <a:t>	Let’s all keep La Mesa safer, and Mt Helix thriving. </a:t>
            </a:r>
            <a:br>
              <a:rPr lang="en-US" sz="1400" b="1" dirty="0">
                <a:solidFill>
                  <a:srgbClr val="EBEBEB"/>
                </a:solidFill>
              </a:rPr>
            </a:br>
            <a:br>
              <a:rPr lang="en-US" sz="1400" b="1" dirty="0">
                <a:solidFill>
                  <a:srgbClr val="EBEBEB"/>
                </a:solidFill>
              </a:rPr>
            </a:br>
            <a:r>
              <a:rPr lang="en-US" sz="1400" b="1" dirty="0">
                <a:solidFill>
                  <a:srgbClr val="EBEBEB"/>
                </a:solidFill>
              </a:rPr>
              <a:t>	Please pass this along, and sign the petition here: </a:t>
            </a:r>
            <a:br>
              <a:rPr lang="en-US" sz="1400" b="1" dirty="0">
                <a:solidFill>
                  <a:srgbClr val="EBEBEB"/>
                </a:solidFill>
              </a:rPr>
            </a:br>
            <a:r>
              <a:rPr lang="en-US" sz="1400" b="1" dirty="0">
                <a:solidFill>
                  <a:srgbClr val="EBEBEB"/>
                </a:solidFill>
              </a:rPr>
              <a:t>	https://www.change.org/p/mr-steve-lamirand-stop-adult-parole-operations-from-opening-in-mt-helix-la-mesa</a:t>
            </a:r>
            <a:endParaRPr lang="en-US" sz="2000" b="1" dirty="0">
              <a:solidFill>
                <a:srgbClr val="EBEBEB"/>
              </a:solidFill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CF248E-B1A3-4BA8-B5B4-00EAFB4B8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420601"/>
              </p:ext>
            </p:extLst>
          </p:nvPr>
        </p:nvGraphicFramePr>
        <p:xfrm>
          <a:off x="165681" y="2286162"/>
          <a:ext cx="11860635" cy="457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angle 32" descr="Children">
            <a:extLst>
              <a:ext uri="{FF2B5EF4-FFF2-40B4-BE49-F238E27FC236}">
                <a16:creationId xmlns:a16="http://schemas.microsoft.com/office/drawing/2014/main" id="{65766873-7F2F-49DE-A5AA-ECCC0C21CE17}"/>
              </a:ext>
            </a:extLst>
          </p:cNvPr>
          <p:cNvSpPr/>
          <p:nvPr/>
        </p:nvSpPr>
        <p:spPr>
          <a:xfrm>
            <a:off x="276898" y="4556705"/>
            <a:ext cx="553612" cy="472587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 descr="Taxi">
            <a:extLst>
              <a:ext uri="{FF2B5EF4-FFF2-40B4-BE49-F238E27FC236}">
                <a16:creationId xmlns:a16="http://schemas.microsoft.com/office/drawing/2014/main" id="{F47E8406-9123-478B-A9DE-B608B16E91C5}"/>
              </a:ext>
            </a:extLst>
          </p:cNvPr>
          <p:cNvSpPr/>
          <p:nvPr/>
        </p:nvSpPr>
        <p:spPr>
          <a:xfrm>
            <a:off x="571119" y="6264869"/>
            <a:ext cx="328788" cy="328467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 descr="Taxi">
            <a:extLst>
              <a:ext uri="{FF2B5EF4-FFF2-40B4-BE49-F238E27FC236}">
                <a16:creationId xmlns:a16="http://schemas.microsoft.com/office/drawing/2014/main" id="{34EAC136-CC96-472F-9394-88193C2DDDCA}"/>
              </a:ext>
            </a:extLst>
          </p:cNvPr>
          <p:cNvSpPr/>
          <p:nvPr/>
        </p:nvSpPr>
        <p:spPr>
          <a:xfrm>
            <a:off x="165263" y="6264870"/>
            <a:ext cx="328788" cy="328467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0483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616</Words>
  <Application>Microsoft Office PowerPoint</Application>
  <PresentationFormat>Widescreen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Century Gothic</vt:lpstr>
      <vt:lpstr>Wingdings 3</vt:lpstr>
      <vt:lpstr>Ion</vt:lpstr>
      <vt:lpstr>PowerPoint Presentation</vt:lpstr>
      <vt:lpstr>Proposed Department of Corrections and Rehabilitation (CDCR),  Division of Adult Parole Operations (DAPO) location at:  9400 Grossmont Summit Drive, La Mesa CA 91941   Let’s all keep La Mesa safer, and Mt Helix thriving.    Please pass this along, and sign the petition here:   https://www.change.org/p/mr-steve-lamirand-stop-adult-parole-operations-from-opening-in-mt-helix-la-mesa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Boethin</dc:creator>
  <cp:lastModifiedBy>Miriam Raftery</cp:lastModifiedBy>
  <cp:revision>27</cp:revision>
  <dcterms:created xsi:type="dcterms:W3CDTF">2018-12-03T05:08:19Z</dcterms:created>
  <dcterms:modified xsi:type="dcterms:W3CDTF">2018-12-04T05:28:59Z</dcterms:modified>
</cp:coreProperties>
</file>